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5.xml" ContentType="application/vnd.openxmlformats-officedocument.presentationml.notesSlid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6.xml" ContentType="application/vnd.openxmlformats-officedocument.presentationml.notesSlid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2.xml" ContentType="application/vnd.openxmlformats-officedocument.drawingml.chartshapes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2" r:id="rId4"/>
  </p:sldMasterIdLst>
  <p:notesMasterIdLst>
    <p:notesMasterId r:id="rId22"/>
  </p:notesMasterIdLst>
  <p:handoutMasterIdLst>
    <p:handoutMasterId r:id="rId23"/>
  </p:handoutMasterIdLst>
  <p:sldIdLst>
    <p:sldId id="376" r:id="rId5"/>
    <p:sldId id="306" r:id="rId6"/>
    <p:sldId id="478" r:id="rId7"/>
    <p:sldId id="521" r:id="rId8"/>
    <p:sldId id="501" r:id="rId9"/>
    <p:sldId id="526" r:id="rId10"/>
    <p:sldId id="520" r:id="rId11"/>
    <p:sldId id="527" r:id="rId12"/>
    <p:sldId id="517" r:id="rId13"/>
    <p:sldId id="510" r:id="rId14"/>
    <p:sldId id="525" r:id="rId15"/>
    <p:sldId id="509" r:id="rId16"/>
    <p:sldId id="528" r:id="rId17"/>
    <p:sldId id="522" r:id="rId18"/>
    <p:sldId id="529" r:id="rId19"/>
    <p:sldId id="507" r:id="rId20"/>
    <p:sldId id="379" r:id="rId21"/>
  </p:sldIdLst>
  <p:sldSz cx="12192000" cy="6858000"/>
  <p:notesSz cx="6724650" cy="9774238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842" userDrawn="1">
          <p15:clr>
            <a:srgbClr val="A4A3A4"/>
          </p15:clr>
        </p15:guide>
        <p15:guide id="2" pos="26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9" userDrawn="1">
          <p15:clr>
            <a:srgbClr val="A4A3A4"/>
          </p15:clr>
        </p15:guide>
        <p15:guide id="2" pos="2119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FBAEC14-6C29-7A3E-E92D-57FAA5B4C424}" name="Rautiainen Kimmo" initials="RK" userId="S::kimmo.rautiainen@rakennusteollisuus.fi::5a6dcf8d-7704-4427-926b-ccefa0f1cfcb" providerId="AD"/>
  <p188:author id="{A470343B-014C-3AFF-097F-2A9C81ACCBF3}" name="Ilpala Jenni" initials="JI" userId="S::jenni.ilpala@rakennusteollisuus.fi::1bca457e-f03a-4eef-8ccc-4f8152640db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E8F4D8"/>
    <a:srgbClr val="936C0B"/>
    <a:srgbClr val="0099FF"/>
    <a:srgbClr val="FF0000"/>
    <a:srgbClr val="99CCFF"/>
    <a:srgbClr val="8CC83C"/>
    <a:srgbClr val="777777"/>
    <a:srgbClr val="CCFF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eematyyli 1 - Korostu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>
        <p:guide orient="horz" pos="1842"/>
        <p:guide pos="268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079"/>
        <p:guide pos="211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2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883152372153432E-2"/>
          <c:y val="3.1766494770489657E-2"/>
          <c:w val="0.79253475227149994"/>
          <c:h val="0.76565984202096959"/>
        </c:manualLayout>
      </c:layout>
      <c:lineChart>
        <c:grouping val="standard"/>
        <c:varyColors val="0"/>
        <c:ser>
          <c:idx val="1"/>
          <c:order val="0"/>
          <c:tx>
            <c:strRef>
              <c:f>Taul1!$C$1</c:f>
              <c:strCache>
                <c:ptCount val="1"/>
                <c:pt idx="0">
                  <c:v>3 kuukautta</c:v>
                </c:pt>
              </c:strCache>
            </c:strRef>
          </c:tx>
          <c:spPr>
            <a:ln w="38100">
              <a:solidFill>
                <a:schemeClr val="accent5"/>
              </a:solidFill>
            </a:ln>
          </c:spPr>
          <c:marker>
            <c:symbol val="none"/>
          </c:marker>
          <c:dLbls>
            <c:dLbl>
              <c:idx val="2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D37-49E1-A986-C7EB8B88E9D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Taul1!$A$30:$B$55</c:f>
              <c:multiLvlStrCache>
                <c:ptCount val="26"/>
                <c:lvl>
                  <c:pt idx="0">
                    <c:v>I</c:v>
                  </c:pt>
                  <c:pt idx="1">
                    <c:v>II</c:v>
                  </c:pt>
                  <c:pt idx="2">
                    <c:v>III</c:v>
                  </c:pt>
                  <c:pt idx="3">
                    <c:v>IV</c:v>
                  </c:pt>
                  <c:pt idx="4">
                    <c:v>I</c:v>
                  </c:pt>
                  <c:pt idx="5">
                    <c:v>II</c:v>
                  </c:pt>
                  <c:pt idx="6">
                    <c:v>III</c:v>
                  </c:pt>
                  <c:pt idx="7">
                    <c:v>IV</c:v>
                  </c:pt>
                  <c:pt idx="8">
                    <c:v>I</c:v>
                  </c:pt>
                  <c:pt idx="9">
                    <c:v>II</c:v>
                  </c:pt>
                  <c:pt idx="10">
                    <c:v>III</c:v>
                  </c:pt>
                  <c:pt idx="11">
                    <c:v>IV</c:v>
                  </c:pt>
                  <c:pt idx="12">
                    <c:v>I</c:v>
                  </c:pt>
                  <c:pt idx="13">
                    <c:v>II</c:v>
                  </c:pt>
                  <c:pt idx="14">
                    <c:v>III</c:v>
                  </c:pt>
                  <c:pt idx="15">
                    <c:v>IV</c:v>
                  </c:pt>
                  <c:pt idx="16">
                    <c:v>I</c:v>
                  </c:pt>
                  <c:pt idx="17">
                    <c:v>II</c:v>
                  </c:pt>
                  <c:pt idx="18">
                    <c:v>III</c:v>
                  </c:pt>
                  <c:pt idx="19">
                    <c:v>IV</c:v>
                  </c:pt>
                  <c:pt idx="20">
                    <c:v>I</c:v>
                  </c:pt>
                  <c:pt idx="21">
                    <c:v>II</c:v>
                  </c:pt>
                  <c:pt idx="22">
                    <c:v>III</c:v>
                  </c:pt>
                  <c:pt idx="23">
                    <c:v>IV</c:v>
                  </c:pt>
                  <c:pt idx="24">
                    <c:v>I</c:v>
                  </c:pt>
                  <c:pt idx="25">
                    <c:v>II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  <c:pt idx="16">
                    <c:v>2024</c:v>
                  </c:pt>
                  <c:pt idx="20">
                    <c:v>2025</c:v>
                  </c:pt>
                  <c:pt idx="24">
                    <c:v>2026</c:v>
                  </c:pt>
                </c:lvl>
              </c:multiLvlStrCache>
            </c:multiLvlStrRef>
          </c:cat>
          <c:val>
            <c:numRef>
              <c:f>Taul1!$C$30:$C$55</c:f>
              <c:numCache>
                <c:formatCode>General</c:formatCode>
                <c:ptCount val="26"/>
                <c:pt idx="0">
                  <c:v>-46</c:v>
                </c:pt>
                <c:pt idx="1">
                  <c:v>3</c:v>
                </c:pt>
                <c:pt idx="2">
                  <c:v>-4</c:v>
                </c:pt>
                <c:pt idx="3">
                  <c:v>2.4</c:v>
                </c:pt>
                <c:pt idx="4">
                  <c:v>60</c:v>
                </c:pt>
                <c:pt idx="5">
                  <c:v>17</c:v>
                </c:pt>
                <c:pt idx="6">
                  <c:v>-19</c:v>
                </c:pt>
                <c:pt idx="7">
                  <c:v>2</c:v>
                </c:pt>
                <c:pt idx="8">
                  <c:v>-24</c:v>
                </c:pt>
                <c:pt idx="9">
                  <c:v>-16</c:v>
                </c:pt>
                <c:pt idx="10">
                  <c:v>-34</c:v>
                </c:pt>
                <c:pt idx="11">
                  <c:v>-70</c:v>
                </c:pt>
                <c:pt idx="12">
                  <c:v>-37</c:v>
                </c:pt>
                <c:pt idx="13">
                  <c:v>-43</c:v>
                </c:pt>
                <c:pt idx="14">
                  <c:v>0</c:v>
                </c:pt>
                <c:pt idx="15">
                  <c:v>39</c:v>
                </c:pt>
                <c:pt idx="16">
                  <c:v>33</c:v>
                </c:pt>
                <c:pt idx="17">
                  <c:v>67</c:v>
                </c:pt>
                <c:pt idx="18">
                  <c:v>78</c:v>
                </c:pt>
                <c:pt idx="19">
                  <c:v>80</c:v>
                </c:pt>
                <c:pt idx="20">
                  <c:v>49</c:v>
                </c:pt>
                <c:pt idx="21">
                  <c:v>23</c:v>
                </c:pt>
                <c:pt idx="22">
                  <c:v>45</c:v>
                </c:pt>
                <c:pt idx="23">
                  <c:v>1</c:v>
                </c:pt>
                <c:pt idx="24">
                  <c:v>23</c:v>
                </c:pt>
                <c:pt idx="25">
                  <c:v>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17F-42D6-89B6-DABF4DBB6347}"/>
            </c:ext>
          </c:extLst>
        </c:ser>
        <c:ser>
          <c:idx val="2"/>
          <c:order val="1"/>
          <c:tx>
            <c:strRef>
              <c:f>Taul1!$D$1</c:f>
              <c:strCache>
                <c:ptCount val="1"/>
                <c:pt idx="0">
                  <c:v>6 kuukautta</c:v>
                </c:pt>
              </c:strCache>
            </c:strRef>
          </c:tx>
          <c:spPr>
            <a:ln w="38100">
              <a:solidFill>
                <a:schemeClr val="accent5">
                  <a:lumMod val="40000"/>
                  <a:lumOff val="60000"/>
                </a:schemeClr>
              </a:solidFill>
            </a:ln>
          </c:spPr>
          <c:marker>
            <c:symbol val="none"/>
          </c:marker>
          <c:dLbls>
            <c:dLbl>
              <c:idx val="25"/>
              <c:layout>
                <c:manualLayout>
                  <c:x val="-1.1109068131127591E-2"/>
                  <c:y val="-3.35395613447921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D37-49E1-A986-C7EB8B88E9D8}"/>
                </c:ext>
              </c:extLst>
            </c:dLbl>
            <c:dLbl>
              <c:idx val="42"/>
              <c:layout>
                <c:manualLayout>
                  <c:x val="0"/>
                  <c:y val="-3.61236500946413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046-4E2C-86A1-7DFADE42578E}"/>
                </c:ext>
              </c:extLst>
            </c:dLbl>
            <c:dLbl>
              <c:idx val="45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D26-472E-A8A2-36780613BF4B}"/>
                </c:ext>
              </c:extLst>
            </c:dLbl>
            <c:dLbl>
              <c:idx val="46"/>
              <c:layout>
                <c:manualLayout>
                  <c:x val="-1.317111497740376E-3"/>
                  <c:y val="-2.77874231497241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1D-4D40-9EE5-4B2D53CE644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Taul1!$A$30:$B$55</c:f>
              <c:multiLvlStrCache>
                <c:ptCount val="26"/>
                <c:lvl>
                  <c:pt idx="0">
                    <c:v>I</c:v>
                  </c:pt>
                  <c:pt idx="1">
                    <c:v>II</c:v>
                  </c:pt>
                  <c:pt idx="2">
                    <c:v>III</c:v>
                  </c:pt>
                  <c:pt idx="3">
                    <c:v>IV</c:v>
                  </c:pt>
                  <c:pt idx="4">
                    <c:v>I</c:v>
                  </c:pt>
                  <c:pt idx="5">
                    <c:v>II</c:v>
                  </c:pt>
                  <c:pt idx="6">
                    <c:v>III</c:v>
                  </c:pt>
                  <c:pt idx="7">
                    <c:v>IV</c:v>
                  </c:pt>
                  <c:pt idx="8">
                    <c:v>I</c:v>
                  </c:pt>
                  <c:pt idx="9">
                    <c:v>II</c:v>
                  </c:pt>
                  <c:pt idx="10">
                    <c:v>III</c:v>
                  </c:pt>
                  <c:pt idx="11">
                    <c:v>IV</c:v>
                  </c:pt>
                  <c:pt idx="12">
                    <c:v>I</c:v>
                  </c:pt>
                  <c:pt idx="13">
                    <c:v>II</c:v>
                  </c:pt>
                  <c:pt idx="14">
                    <c:v>III</c:v>
                  </c:pt>
                  <c:pt idx="15">
                    <c:v>IV</c:v>
                  </c:pt>
                  <c:pt idx="16">
                    <c:v>I</c:v>
                  </c:pt>
                  <c:pt idx="17">
                    <c:v>II</c:v>
                  </c:pt>
                  <c:pt idx="18">
                    <c:v>III</c:v>
                  </c:pt>
                  <c:pt idx="19">
                    <c:v>IV</c:v>
                  </c:pt>
                  <c:pt idx="20">
                    <c:v>I</c:v>
                  </c:pt>
                  <c:pt idx="21">
                    <c:v>II</c:v>
                  </c:pt>
                  <c:pt idx="22">
                    <c:v>III</c:v>
                  </c:pt>
                  <c:pt idx="23">
                    <c:v>IV</c:v>
                  </c:pt>
                  <c:pt idx="24">
                    <c:v>I</c:v>
                  </c:pt>
                  <c:pt idx="25">
                    <c:v>II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  <c:pt idx="16">
                    <c:v>2024</c:v>
                  </c:pt>
                  <c:pt idx="20">
                    <c:v>2025</c:v>
                  </c:pt>
                  <c:pt idx="24">
                    <c:v>2026</c:v>
                  </c:pt>
                </c:lvl>
              </c:multiLvlStrCache>
            </c:multiLvlStrRef>
          </c:cat>
          <c:val>
            <c:numRef>
              <c:f>Taul1!$D$30:$D$55</c:f>
              <c:numCache>
                <c:formatCode>General</c:formatCode>
                <c:ptCount val="26"/>
                <c:pt idx="0">
                  <c:v>-29</c:v>
                </c:pt>
                <c:pt idx="1">
                  <c:v>3</c:v>
                </c:pt>
                <c:pt idx="2">
                  <c:v>-1</c:v>
                </c:pt>
                <c:pt idx="3">
                  <c:v>18.7</c:v>
                </c:pt>
                <c:pt idx="4">
                  <c:v>52</c:v>
                </c:pt>
                <c:pt idx="5">
                  <c:v>24</c:v>
                </c:pt>
                <c:pt idx="6">
                  <c:v>-48</c:v>
                </c:pt>
                <c:pt idx="7">
                  <c:v>-19</c:v>
                </c:pt>
                <c:pt idx="8">
                  <c:v>-25</c:v>
                </c:pt>
                <c:pt idx="9">
                  <c:v>16</c:v>
                </c:pt>
                <c:pt idx="10">
                  <c:v>-52</c:v>
                </c:pt>
                <c:pt idx="11">
                  <c:v>-19</c:v>
                </c:pt>
                <c:pt idx="12">
                  <c:v>-17</c:v>
                </c:pt>
                <c:pt idx="13">
                  <c:v>-28</c:v>
                </c:pt>
                <c:pt idx="14">
                  <c:v>5</c:v>
                </c:pt>
                <c:pt idx="15">
                  <c:v>88</c:v>
                </c:pt>
                <c:pt idx="16">
                  <c:v>61</c:v>
                </c:pt>
                <c:pt idx="17">
                  <c:v>97</c:v>
                </c:pt>
                <c:pt idx="18">
                  <c:v>100</c:v>
                </c:pt>
                <c:pt idx="19">
                  <c:v>97</c:v>
                </c:pt>
                <c:pt idx="20">
                  <c:v>90</c:v>
                </c:pt>
                <c:pt idx="21">
                  <c:v>11</c:v>
                </c:pt>
                <c:pt idx="22">
                  <c:v>51</c:v>
                </c:pt>
                <c:pt idx="23">
                  <c:v>26</c:v>
                </c:pt>
                <c:pt idx="24">
                  <c:v>26</c:v>
                </c:pt>
                <c:pt idx="25">
                  <c:v>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17F-42D6-89B6-DABF4DBB634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62645504"/>
        <c:axId val="162647040"/>
      </c:lineChart>
      <c:catAx>
        <c:axId val="162645504"/>
        <c:scaling>
          <c:orientation val="minMax"/>
        </c:scaling>
        <c:delete val="0"/>
        <c:axPos val="b"/>
        <c:numFmt formatCode="General" sourceLinked="1"/>
        <c:majorTickMark val="out"/>
        <c:minorTickMark val="out"/>
        <c:tickLblPos val="low"/>
        <c:crossAx val="162647040"/>
        <c:crosses val="autoZero"/>
        <c:auto val="1"/>
        <c:lblAlgn val="ctr"/>
        <c:lblOffset val="100"/>
        <c:noMultiLvlLbl val="0"/>
      </c:catAx>
      <c:valAx>
        <c:axId val="162647040"/>
        <c:scaling>
          <c:orientation val="minMax"/>
          <c:max val="100"/>
          <c:min val="-75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162645504"/>
        <c:crosses val="autoZero"/>
        <c:crossBetween val="between"/>
        <c:majorUnit val="25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86911278433309991"/>
          <c:y val="0.34137280613991339"/>
          <c:w val="0.11783642280112873"/>
          <c:h val="0.12738979594866795"/>
        </c:manualLayout>
      </c:layout>
      <c:overlay val="0"/>
      <c:spPr>
        <a:solidFill>
          <a:schemeClr val="bg1"/>
        </a:solidFill>
        <a:ln>
          <a:noFill/>
        </a:ln>
      </c:spPr>
      <c:txPr>
        <a:bodyPr/>
        <a:lstStyle/>
        <a:p>
          <a:pPr>
            <a:defRPr lang="fi-FI" sz="1400"/>
          </a:pPr>
          <a:endParaRPr lang="fi-FI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fi-FI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428244288255921E-2"/>
          <c:y val="0.10271260186960453"/>
          <c:w val="0.77303766139970753"/>
          <c:h val="0.744966342222869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Taul1!$A$2:$A$5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Taul1!$B$2:$B$5</c:f>
              <c:numCache>
                <c:formatCode>0</c:formatCode>
                <c:ptCount val="4"/>
                <c:pt idx="0">
                  <c:v>134</c:v>
                </c:pt>
                <c:pt idx="1">
                  <c:v>245</c:v>
                </c:pt>
                <c:pt idx="2">
                  <c:v>229</c:v>
                </c:pt>
                <c:pt idx="3">
                  <c:v>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69-43AE-931E-D43EDF0AC747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171096901477922E-2"/>
                      <c:h val="4.269107246608703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CAE-440C-9A18-33DDC7F856A7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238210995437653E-2"/>
                      <c:h val="6.78403940878895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CCAE-440C-9A18-33DDC7F856A7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78523489932886E-2"/>
                      <c:h val="7.287025841225006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CAE-440C-9A18-33DDC7F856A7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7052528668815726E-2"/>
                      <c:h val="7.287025841225006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CCAE-440C-9A18-33DDC7F856A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no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 formatCode="0">
                  <c:v>161</c:v>
                </c:pt>
                <c:pt idx="1">
                  <c:v>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96-4973-B5BD-695664F1139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3332608"/>
        <c:axId val="33338496"/>
      </c:barChart>
      <c:catAx>
        <c:axId val="33332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8496"/>
        <c:crosses val="autoZero"/>
        <c:auto val="0"/>
        <c:lblAlgn val="ctr"/>
        <c:lblOffset val="100"/>
        <c:noMultiLvlLbl val="0"/>
      </c:catAx>
      <c:valAx>
        <c:axId val="33338496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800" b="0" i="0" u="none" strike="noStrike" baseline="0">
                    <a:solidFill>
                      <a:schemeClr val="bg1">
                        <a:lumMod val="50000"/>
                      </a:schemeClr>
                    </a:solidFill>
                    <a:effectLst/>
                  </a:rPr>
                  <a:t>Asunnot (kpl)</a:t>
                </a:r>
                <a:endParaRPr lang="fi-FI">
                  <a:solidFill>
                    <a:schemeClr val="bg1">
                      <a:lumMod val="50000"/>
                    </a:schemeClr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2608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1190033292818262"/>
          <c:y val="0.35590072394401562"/>
          <c:w val="8.1388257675844206E-2"/>
          <c:h val="0.15742188165244114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fi-FI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02108545156687E-2"/>
          <c:y val="0.11025739835614529"/>
          <c:w val="0.70368643097465167"/>
          <c:h val="0.74496634222286939"/>
        </c:manualLayout>
      </c:layout>
      <c:lineChart>
        <c:grouping val="standar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2025</c:v>
                </c:pt>
              </c:strCache>
            </c:strRef>
          </c:tx>
          <c:spPr>
            <a:ln w="19050" cap="rnd" cmpd="sng" algn="ctr">
              <a:solidFill>
                <a:schemeClr val="accent5"/>
              </a:solidFill>
              <a:prstDash val="dash"/>
              <a:round/>
            </a:ln>
            <a:effectLst/>
          </c:spPr>
          <c:marker>
            <c:symbol val="none"/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Taul1!$A$2:$A$5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Taul1!$B$2:$B$5</c:f>
              <c:numCache>
                <c:formatCode>0</c:formatCode>
                <c:ptCount val="4"/>
                <c:pt idx="0">
                  <c:v>134</c:v>
                </c:pt>
                <c:pt idx="1">
                  <c:v>379</c:v>
                </c:pt>
                <c:pt idx="2">
                  <c:v>608</c:v>
                </c:pt>
                <c:pt idx="3">
                  <c:v>790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69-43AE-931E-D43EDF0AC747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2026</c:v>
                </c:pt>
              </c:strCache>
            </c:strRef>
          </c:tx>
          <c:spPr>
            <a:ln w="19050" cap="rnd" cmpd="sng" algn="ctr">
              <a:solidFill>
                <a:schemeClr val="accent5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4608501118568233E-2"/>
                  <c:y val="-2.76642537839827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726-44CD-A792-06FFAB38ED46}"/>
                </c:ext>
              </c:extLst>
            </c:dLbl>
            <c:dLbl>
              <c:idx val="1"/>
              <c:layout>
                <c:manualLayout>
                  <c:x val="-2.9082774049217001E-2"/>
                  <c:y val="-3.269411810834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726-44CD-A792-06FFAB38ED4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 formatCode="0">
                  <c:v>161</c:v>
                </c:pt>
                <c:pt idx="1">
                  <c:v>397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B96-4973-B5BD-695664F1139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3332608"/>
        <c:axId val="33338496"/>
      </c:lineChart>
      <c:catAx>
        <c:axId val="33332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8496"/>
        <c:crosses val="autoZero"/>
        <c:auto val="0"/>
        <c:lblAlgn val="ctr"/>
        <c:lblOffset val="100"/>
        <c:noMultiLvlLbl val="0"/>
      </c:catAx>
      <c:valAx>
        <c:axId val="33338496"/>
        <c:scaling>
          <c:orientation val="minMax"/>
          <c:max val="100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800" b="0" i="0" u="none" strike="noStrike" baseline="0">
                    <a:solidFill>
                      <a:schemeClr val="bg1">
                        <a:lumMod val="50000"/>
                      </a:schemeClr>
                    </a:solidFill>
                    <a:effectLst/>
                  </a:rPr>
                  <a:t>Asunnot (kpl)</a:t>
                </a:r>
                <a:endParaRPr lang="fi-FI" b="0">
                  <a:solidFill>
                    <a:schemeClr val="bg1">
                      <a:lumMod val="50000"/>
                    </a:schemeClr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2608"/>
        <c:crosses val="autoZero"/>
        <c:crossBetween val="between"/>
        <c:majorUnit val="200"/>
      </c:valAx>
      <c:spPr>
        <a:solidFill>
          <a:schemeClr val="bg1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951218094382497"/>
          <c:y val="0.35338579178183538"/>
          <c:w val="7.3691451320262835E-2"/>
          <c:h val="0.1152793416343257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fi-FI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428244288255921E-2"/>
          <c:y val="0.10271260186960453"/>
          <c:w val="0.77303766139970753"/>
          <c:h val="0.744966342222869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Taul1!$A$2:$A$5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Taul1!$B$2:$B$5</c:f>
              <c:numCache>
                <c:formatCode>0</c:formatCode>
                <c:ptCount val="4"/>
                <c:pt idx="0">
                  <c:v>187</c:v>
                </c:pt>
                <c:pt idx="1">
                  <c:v>224</c:v>
                </c:pt>
                <c:pt idx="2">
                  <c:v>149</c:v>
                </c:pt>
                <c:pt idx="3">
                  <c:v>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69-43AE-931E-D43EDF0AC747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171096901477922E-2"/>
                      <c:h val="4.269107246608703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CAE-440C-9A18-33DDC7F856A7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238210995437653E-2"/>
                      <c:h val="6.78403940878895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CCAE-440C-9A18-33DDC7F856A7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78523489932886E-2"/>
                      <c:h val="7.287025841225006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CAE-440C-9A18-33DDC7F856A7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7052528668815726E-2"/>
                      <c:h val="7.287025841225006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CCAE-440C-9A18-33DDC7F856A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no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 formatCode="0">
                  <c:v>258</c:v>
                </c:pt>
                <c:pt idx="1">
                  <c:v>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96-4973-B5BD-695664F1139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3332608"/>
        <c:axId val="33338496"/>
      </c:barChart>
      <c:catAx>
        <c:axId val="33332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8496"/>
        <c:crosses val="autoZero"/>
        <c:auto val="0"/>
        <c:lblAlgn val="ctr"/>
        <c:lblOffset val="100"/>
        <c:noMultiLvlLbl val="0"/>
      </c:catAx>
      <c:valAx>
        <c:axId val="33338496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800" b="0" i="0" u="none" strike="noStrike" baseline="0">
                    <a:solidFill>
                      <a:schemeClr val="bg1">
                        <a:lumMod val="50000"/>
                      </a:schemeClr>
                    </a:solidFill>
                    <a:effectLst/>
                  </a:rPr>
                  <a:t>Asunnot (kpl)</a:t>
                </a:r>
                <a:endParaRPr lang="fi-FI">
                  <a:solidFill>
                    <a:schemeClr val="bg1">
                      <a:lumMod val="50000"/>
                    </a:schemeClr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2608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1190033292818262"/>
          <c:y val="0.35590072394401562"/>
          <c:w val="8.1388257675844206E-2"/>
          <c:h val="0.15742188165244114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fi-FI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02108545156687E-2"/>
          <c:y val="0.11025739835614529"/>
          <c:w val="0.70368643097465167"/>
          <c:h val="0.74496634222286939"/>
        </c:manualLayout>
      </c:layout>
      <c:lineChart>
        <c:grouping val="standar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2025</c:v>
                </c:pt>
              </c:strCache>
            </c:strRef>
          </c:tx>
          <c:spPr>
            <a:ln w="19050" cap="rnd" cmpd="sng" algn="ctr">
              <a:solidFill>
                <a:schemeClr val="accent5"/>
              </a:solidFill>
              <a:prstDash val="dash"/>
              <a:round/>
            </a:ln>
            <a:effectLst/>
          </c:spPr>
          <c:marker>
            <c:symbol val="none"/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Taul1!$A$2:$A$5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Taul1!$B$2:$B$5</c:f>
              <c:numCache>
                <c:formatCode>0</c:formatCode>
                <c:ptCount val="4"/>
                <c:pt idx="0">
                  <c:v>187</c:v>
                </c:pt>
                <c:pt idx="1">
                  <c:v>411</c:v>
                </c:pt>
                <c:pt idx="2">
                  <c:v>560</c:v>
                </c:pt>
                <c:pt idx="3">
                  <c:v>747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69-43AE-931E-D43EDF0AC747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2026</c:v>
                </c:pt>
              </c:strCache>
            </c:strRef>
          </c:tx>
          <c:spPr>
            <a:ln w="19050" cap="rnd" cmpd="sng" algn="ctr">
              <a:solidFill>
                <a:schemeClr val="accent5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4608501118568233E-2"/>
                  <c:y val="-2.76642537839827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726-44CD-A792-06FFAB38ED46}"/>
                </c:ext>
              </c:extLst>
            </c:dLbl>
            <c:dLbl>
              <c:idx val="1"/>
              <c:layout>
                <c:manualLayout>
                  <c:x val="-2.9082774049217001E-2"/>
                  <c:y val="-3.269411810834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726-44CD-A792-06FFAB38ED4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 formatCode="0">
                  <c:v>258</c:v>
                </c:pt>
                <c:pt idx="1">
                  <c:v>404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B96-4973-B5BD-695664F1139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3332608"/>
        <c:axId val="33338496"/>
      </c:lineChart>
      <c:catAx>
        <c:axId val="33332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8496"/>
        <c:crosses val="autoZero"/>
        <c:auto val="0"/>
        <c:lblAlgn val="ctr"/>
        <c:lblOffset val="100"/>
        <c:noMultiLvlLbl val="0"/>
      </c:catAx>
      <c:valAx>
        <c:axId val="33338496"/>
        <c:scaling>
          <c:orientation val="minMax"/>
          <c:max val="100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800" b="0" i="0" u="none" strike="noStrike" baseline="0">
                    <a:solidFill>
                      <a:schemeClr val="bg1">
                        <a:lumMod val="50000"/>
                      </a:schemeClr>
                    </a:solidFill>
                    <a:effectLst/>
                  </a:rPr>
                  <a:t>Asunnot (kpl)</a:t>
                </a:r>
                <a:endParaRPr lang="fi-FI" b="0">
                  <a:solidFill>
                    <a:schemeClr val="bg1">
                      <a:lumMod val="50000"/>
                    </a:schemeClr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2608"/>
        <c:crosses val="autoZero"/>
        <c:crossBetween val="between"/>
        <c:majorUnit val="200"/>
      </c:valAx>
      <c:spPr>
        <a:solidFill>
          <a:schemeClr val="bg1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951218094382497"/>
          <c:y val="0.35338579178183538"/>
          <c:w val="7.3691451320262835E-2"/>
          <c:h val="0.1152793416343257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fi-FI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34099596610824"/>
          <c:y val="0.1454664486266688"/>
          <c:w val="0.73912956784005923"/>
          <c:h val="0.69466763092202166"/>
        </c:manualLayout>
      </c:layout>
      <c:lineChart>
        <c:grouping val="standar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Tilaukset (lkm)</c:v>
                </c:pt>
              </c:strCache>
            </c:strRef>
          </c:tx>
          <c:spPr>
            <a:ln w="25400" cap="rnd" cmpd="sng" algn="ctr">
              <a:solidFill>
                <a:schemeClr val="accent5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095723686670195E-2"/>
                  <c:y val="3.0169704588309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4A2-4C08-ADCC-9F2903447EB3}"/>
                </c:ext>
              </c:extLst>
            </c:dLbl>
            <c:dLbl>
              <c:idx val="1"/>
              <c:layout>
                <c:manualLayout>
                  <c:x val="-8.5222953407682392E-3"/>
                  <c:y val="-5.02828409805154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68C-45EC-889A-7816F0427F60}"/>
                </c:ext>
              </c:extLst>
            </c:dLbl>
            <c:dLbl>
              <c:idx val="23"/>
              <c:layout>
                <c:manualLayout>
                  <c:x val="0"/>
                  <c:y val="-5.0298643243605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497-48CB-AD14-4CD1507A035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Taul1!$A$2:$A$4</c:f>
              <c:strCache>
                <c:ptCount val="3"/>
                <c:pt idx="0">
                  <c:v>4Q2025</c:v>
                </c:pt>
                <c:pt idx="1">
                  <c:v>1Q2026</c:v>
                </c:pt>
                <c:pt idx="2">
                  <c:v>2Q2026</c:v>
                </c:pt>
              </c:strCache>
            </c:strRef>
          </c:cat>
          <c:val>
            <c:numRef>
              <c:f>Taul1!$B$2:$B$4</c:f>
              <c:numCache>
                <c:formatCode>0</c:formatCode>
                <c:ptCount val="3"/>
                <c:pt idx="0">
                  <c:v>525</c:v>
                </c:pt>
                <c:pt idx="1">
                  <c:v>571</c:v>
                </c:pt>
                <c:pt idx="2">
                  <c:v>542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497-48CB-AD14-4CD1507A035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3332608"/>
        <c:axId val="33338496"/>
      </c:lineChart>
      <c:catAx>
        <c:axId val="33332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8496"/>
        <c:crosses val="autoZero"/>
        <c:auto val="0"/>
        <c:lblAlgn val="ctr"/>
        <c:lblOffset val="100"/>
        <c:tickLblSkip val="1"/>
        <c:noMultiLvlLbl val="0"/>
      </c:catAx>
      <c:valAx>
        <c:axId val="33338496"/>
        <c:scaling>
          <c:orientation val="minMax"/>
          <c:max val="1000"/>
          <c:min val="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800" b="0" i="0" baseline="0">
                    <a:solidFill>
                      <a:schemeClr val="bg1">
                        <a:lumMod val="50000"/>
                      </a:schemeClr>
                    </a:solidFill>
                    <a:effectLst/>
                  </a:rPr>
                  <a:t>Asunnot (kpl)</a:t>
                </a:r>
                <a:endParaRPr lang="fi-FI">
                  <a:solidFill>
                    <a:schemeClr val="bg1">
                      <a:lumMod val="50000"/>
                    </a:schemeClr>
                  </a:solidFill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2608"/>
        <c:crosses val="autoZero"/>
        <c:crossBetween val="between"/>
        <c:majorUnit val="200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fi-FI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Talotoimitusten </a:t>
            </a:r>
            <a:r>
              <a:rPr lang="en-US" dirty="0" err="1"/>
              <a:t>runkomateriaalit</a:t>
            </a:r>
            <a:r>
              <a:rPr lang="en-US" dirty="0"/>
              <a:t> (Q1+Q2)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Taul1!$B$1</c:f>
              <c:strCache>
                <c:ptCount val="1"/>
                <c:pt idx="0">
                  <c:v>Talotoimitukset runkomateriaaleittain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926-4093-A5F7-2AC119237815}"/>
              </c:ext>
            </c:extLst>
          </c:dPt>
          <c:dPt>
            <c:idx val="1"/>
            <c:bubble3D val="0"/>
            <c:spPr>
              <a:solidFill>
                <a:schemeClr val="tx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926-4093-A5F7-2AC119237815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926-4093-A5F7-2AC119237815}"/>
              </c:ext>
            </c:extLst>
          </c:dPt>
          <c:dLbls>
            <c:dLbl>
              <c:idx val="1"/>
              <c:layout>
                <c:manualLayout>
                  <c:x val="0.15936963703462712"/>
                  <c:y val="-2.655403338004896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926-4093-A5F7-2AC1192378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Taul1!$A$2:$A$4</c:f>
              <c:strCache>
                <c:ptCount val="3"/>
                <c:pt idx="0">
                  <c:v>Puurunko</c:v>
                </c:pt>
                <c:pt idx="1">
                  <c:v>Hirsi</c:v>
                </c:pt>
                <c:pt idx="2">
                  <c:v>Kivi</c:v>
                </c:pt>
              </c:strCache>
            </c:strRef>
          </c:cat>
          <c:val>
            <c:numRef>
              <c:f>Taul1!$B$2:$B$4</c:f>
              <c:numCache>
                <c:formatCode>General</c:formatCode>
                <c:ptCount val="3"/>
                <c:pt idx="0">
                  <c:v>474</c:v>
                </c:pt>
                <c:pt idx="1">
                  <c:v>323</c:v>
                </c:pt>
                <c:pt idx="2">
                  <c:v>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26-4093-A5F7-2AC1192378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02108545156687E-2"/>
          <c:y val="0.11025739835614529"/>
          <c:w val="0.70368643097465167"/>
          <c:h val="0.744966342222869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Taul1!$A$2:$A$5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Taul1!$B$2:$B$5</c:f>
              <c:numCache>
                <c:formatCode>0</c:formatCode>
                <c:ptCount val="4"/>
                <c:pt idx="0">
                  <c:v>305</c:v>
                </c:pt>
                <c:pt idx="1">
                  <c:v>556</c:v>
                </c:pt>
                <c:pt idx="2">
                  <c:v>520</c:v>
                </c:pt>
                <c:pt idx="3">
                  <c:v>412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69-43AE-931E-D43EDF0AC747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 formatCode="0">
                  <c:v>364</c:v>
                </c:pt>
                <c:pt idx="1">
                  <c:v>540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96-4973-B5BD-695664F1139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3332608"/>
        <c:axId val="33338496"/>
      </c:barChart>
      <c:catAx>
        <c:axId val="33332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8496"/>
        <c:crosses val="autoZero"/>
        <c:auto val="0"/>
        <c:lblAlgn val="ctr"/>
        <c:lblOffset val="100"/>
        <c:noMultiLvlLbl val="0"/>
      </c:catAx>
      <c:valAx>
        <c:axId val="33338496"/>
        <c:scaling>
          <c:orientation val="minMax"/>
          <c:max val="60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800" b="0" i="0" u="none" strike="noStrike" baseline="0">
                    <a:solidFill>
                      <a:schemeClr val="bg1">
                        <a:lumMod val="50000"/>
                      </a:schemeClr>
                    </a:solidFill>
                    <a:effectLst/>
                  </a:rPr>
                  <a:t>Asunnot (kpl)</a:t>
                </a:r>
                <a:endParaRPr lang="fi-FI" b="0">
                  <a:solidFill>
                    <a:schemeClr val="bg1">
                      <a:lumMod val="50000"/>
                    </a:schemeClr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2608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951218094382497"/>
          <c:y val="0.35338579178183538"/>
          <c:w val="8.4743962373830792E-2"/>
          <c:h val="0.15742188165244114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02108545156687E-2"/>
          <c:y val="0.11025739835614529"/>
          <c:w val="0.70368643097465167"/>
          <c:h val="0.74496634222286939"/>
        </c:manualLayout>
      </c:layout>
      <c:lineChart>
        <c:grouping val="standar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2025</c:v>
                </c:pt>
              </c:strCache>
            </c:strRef>
          </c:tx>
          <c:spPr>
            <a:ln w="19050" cap="rnd" cmpd="sng" algn="ctr">
              <a:solidFill>
                <a:schemeClr val="accent1">
                  <a:lumMod val="40000"/>
                  <a:lumOff val="6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Taul1!$A$2:$A$5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Taul1!$B$2:$B$5</c:f>
              <c:numCache>
                <c:formatCode>0</c:formatCode>
                <c:ptCount val="4"/>
                <c:pt idx="0">
                  <c:v>305</c:v>
                </c:pt>
                <c:pt idx="1">
                  <c:v>861</c:v>
                </c:pt>
                <c:pt idx="2">
                  <c:v>1381</c:v>
                </c:pt>
                <c:pt idx="3">
                  <c:v>1793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69-43AE-931E-D43EDF0AC747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2026</c:v>
                </c:pt>
              </c:strCache>
            </c:strRef>
          </c:tx>
          <c:spPr>
            <a:ln w="19050" cap="rnd" cmpd="sng" algn="ctr">
              <a:solidFill>
                <a:srgbClr val="92D050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4608501118568233E-2"/>
                  <c:y val="-2.76642537839827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726-44CD-A792-06FFAB38ED46}"/>
                </c:ext>
              </c:extLst>
            </c:dLbl>
            <c:dLbl>
              <c:idx val="1"/>
              <c:layout>
                <c:manualLayout>
                  <c:x val="-2.9082774049217001E-2"/>
                  <c:y val="-3.269411810834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726-44CD-A792-06FFAB38ED4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 formatCode="0">
                  <c:v>364</c:v>
                </c:pt>
                <c:pt idx="1">
                  <c:v>904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B96-4973-B5BD-695664F1139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3332608"/>
        <c:axId val="33338496"/>
      </c:lineChart>
      <c:catAx>
        <c:axId val="33332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8496"/>
        <c:crosses val="autoZero"/>
        <c:auto val="0"/>
        <c:lblAlgn val="ctr"/>
        <c:lblOffset val="100"/>
        <c:noMultiLvlLbl val="0"/>
      </c:catAx>
      <c:valAx>
        <c:axId val="33338496"/>
        <c:scaling>
          <c:orientation val="minMax"/>
          <c:max val="200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800" b="0" i="0" u="none" strike="noStrike" baseline="0">
                    <a:solidFill>
                      <a:schemeClr val="bg1">
                        <a:lumMod val="50000"/>
                      </a:schemeClr>
                    </a:solidFill>
                    <a:effectLst/>
                  </a:rPr>
                  <a:t>Asunnot (kpl)</a:t>
                </a:r>
                <a:endParaRPr lang="fi-FI" b="0">
                  <a:solidFill>
                    <a:schemeClr val="bg1">
                      <a:lumMod val="50000"/>
                    </a:schemeClr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2608"/>
        <c:crosses val="autoZero"/>
        <c:crossBetween val="between"/>
        <c:majorUnit val="500"/>
      </c:valAx>
      <c:spPr>
        <a:solidFill>
          <a:schemeClr val="bg1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951218094382497"/>
          <c:y val="0.35338579178183538"/>
          <c:w val="7.3691451320262835E-2"/>
          <c:h val="0.1152793416343257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02108545156687E-2"/>
          <c:y val="0.11025739835614529"/>
          <c:w val="0.70368643097465167"/>
          <c:h val="0.744966342222869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Taul1!$A$2:$A$5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Taul1!$B$2:$B$5</c:f>
              <c:numCache>
                <c:formatCode>0</c:formatCode>
                <c:ptCount val="4"/>
                <c:pt idx="0">
                  <c:v>490</c:v>
                </c:pt>
                <c:pt idx="1">
                  <c:v>587</c:v>
                </c:pt>
                <c:pt idx="2">
                  <c:v>392</c:v>
                </c:pt>
                <c:pt idx="3">
                  <c:v>490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69-43AE-931E-D43EDF0AC747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 formatCode="0">
                  <c:v>584</c:v>
                </c:pt>
                <c:pt idx="1">
                  <c:v>528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96-4973-B5BD-695664F1139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3332608"/>
        <c:axId val="33338496"/>
      </c:barChart>
      <c:catAx>
        <c:axId val="33332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8496"/>
        <c:crosses val="autoZero"/>
        <c:auto val="0"/>
        <c:lblAlgn val="ctr"/>
        <c:lblOffset val="100"/>
        <c:noMultiLvlLbl val="0"/>
      </c:catAx>
      <c:valAx>
        <c:axId val="33338496"/>
        <c:scaling>
          <c:orientation val="minMax"/>
          <c:max val="60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800" b="0" i="0" u="none" strike="noStrike" baseline="0">
                    <a:solidFill>
                      <a:schemeClr val="bg1">
                        <a:lumMod val="50000"/>
                      </a:schemeClr>
                    </a:solidFill>
                    <a:effectLst/>
                  </a:rPr>
                  <a:t>Asunnot (kpl)</a:t>
                </a:r>
                <a:endParaRPr lang="fi-FI" b="0">
                  <a:solidFill>
                    <a:schemeClr val="bg1">
                      <a:lumMod val="50000"/>
                    </a:schemeClr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2608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951218094382497"/>
          <c:y val="0.35338579178183538"/>
          <c:w val="8.4743962373830792E-2"/>
          <c:h val="0.15742188165244114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02108545156687E-2"/>
          <c:y val="0.11025739835614529"/>
          <c:w val="0.70368643097465167"/>
          <c:h val="0.74496634222286939"/>
        </c:manualLayout>
      </c:layout>
      <c:lineChart>
        <c:grouping val="standar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2025</c:v>
                </c:pt>
              </c:strCache>
            </c:strRef>
          </c:tx>
          <c:spPr>
            <a:ln w="19050" cap="rnd" cmpd="sng" algn="ctr">
              <a:solidFill>
                <a:schemeClr val="accent1">
                  <a:lumMod val="40000"/>
                  <a:lumOff val="6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Taul1!$A$2:$A$5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Taul1!$B$2:$B$5</c:f>
              <c:numCache>
                <c:formatCode>0</c:formatCode>
                <c:ptCount val="4"/>
                <c:pt idx="0">
                  <c:v>490</c:v>
                </c:pt>
                <c:pt idx="1">
                  <c:v>1077</c:v>
                </c:pt>
                <c:pt idx="2">
                  <c:v>1469</c:v>
                </c:pt>
                <c:pt idx="3">
                  <c:v>1959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69-43AE-931E-D43EDF0AC747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2026</c:v>
                </c:pt>
              </c:strCache>
            </c:strRef>
          </c:tx>
          <c:spPr>
            <a:ln w="19050" cap="rnd" cmpd="sng" algn="ctr">
              <a:solidFill>
                <a:srgbClr val="92D050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4608501118568233E-2"/>
                  <c:y val="-2.76642537839827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726-44CD-A792-06FFAB38ED46}"/>
                </c:ext>
              </c:extLst>
            </c:dLbl>
            <c:dLbl>
              <c:idx val="1"/>
              <c:layout>
                <c:manualLayout>
                  <c:x val="-2.9082774049217001E-2"/>
                  <c:y val="-3.269411810834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726-44CD-A792-06FFAB38ED4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 formatCode="0">
                  <c:v>584</c:v>
                </c:pt>
                <c:pt idx="1">
                  <c:v>1112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B96-4973-B5BD-695664F1139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3332608"/>
        <c:axId val="33338496"/>
      </c:lineChart>
      <c:catAx>
        <c:axId val="33332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8496"/>
        <c:crosses val="autoZero"/>
        <c:auto val="0"/>
        <c:lblAlgn val="ctr"/>
        <c:lblOffset val="100"/>
        <c:noMultiLvlLbl val="0"/>
      </c:catAx>
      <c:valAx>
        <c:axId val="33338496"/>
        <c:scaling>
          <c:orientation val="minMax"/>
          <c:max val="200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800" b="0" i="0" u="none" strike="noStrike" baseline="0">
                    <a:solidFill>
                      <a:schemeClr val="bg1">
                        <a:lumMod val="50000"/>
                      </a:schemeClr>
                    </a:solidFill>
                    <a:effectLst/>
                  </a:rPr>
                  <a:t>Asunnot (kpl)</a:t>
                </a:r>
                <a:endParaRPr lang="fi-FI" b="0">
                  <a:solidFill>
                    <a:schemeClr val="bg1">
                      <a:lumMod val="50000"/>
                    </a:schemeClr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2608"/>
        <c:crosses val="autoZero"/>
        <c:crossBetween val="between"/>
        <c:majorUnit val="500"/>
      </c:valAx>
      <c:spPr>
        <a:solidFill>
          <a:schemeClr val="bg1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951218094382497"/>
          <c:y val="0.35338579178183538"/>
          <c:w val="7.3691451320262835E-2"/>
          <c:h val="0.1152793416343257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fi-F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34099596610824"/>
          <c:y val="0.1454664486266688"/>
          <c:w val="0.73912956784005923"/>
          <c:h val="0.69466763092202166"/>
        </c:manualLayout>
      </c:layout>
      <c:lineChart>
        <c:grouping val="standar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Tilaukset (lkm)</c:v>
                </c:pt>
              </c:strCache>
            </c:strRef>
          </c:tx>
          <c:spPr>
            <a:ln w="25400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3392178392635708E-2"/>
                  <c:y val="-6.5367693274670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90D-4576-B79F-C92F7994EC96}"/>
                </c:ext>
              </c:extLst>
            </c:dLbl>
            <c:dLbl>
              <c:idx val="1"/>
              <c:layout>
                <c:manualLayout>
                  <c:x val="-1.9479532207470056E-2"/>
                  <c:y val="-5.27969830295411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0D-4576-B79F-C92F7994EC96}"/>
                </c:ext>
              </c:extLst>
            </c:dLbl>
            <c:dLbl>
              <c:idx val="23"/>
              <c:layout>
                <c:manualLayout>
                  <c:x val="0"/>
                  <c:y val="-5.0298643243605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497-48CB-AD14-4CD1507A035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Taul1!$A$2:$A$4</c:f>
              <c:strCache>
                <c:ptCount val="3"/>
                <c:pt idx="0">
                  <c:v>4Q2025</c:v>
                </c:pt>
                <c:pt idx="1">
                  <c:v>1Q2026</c:v>
                </c:pt>
                <c:pt idx="2">
                  <c:v>2Q2026</c:v>
                </c:pt>
              </c:strCache>
            </c:strRef>
          </c:cat>
          <c:val>
            <c:numRef>
              <c:f>Taul1!$B$2:$B$4</c:f>
              <c:numCache>
                <c:formatCode>0</c:formatCode>
                <c:ptCount val="3"/>
                <c:pt idx="0">
                  <c:v>1365</c:v>
                </c:pt>
                <c:pt idx="1">
                  <c:v>1469</c:v>
                </c:pt>
                <c:pt idx="2">
                  <c:v>1593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497-48CB-AD14-4CD1507A035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3332608"/>
        <c:axId val="33338496"/>
      </c:lineChart>
      <c:catAx>
        <c:axId val="33332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8496"/>
        <c:crosses val="autoZero"/>
        <c:auto val="0"/>
        <c:lblAlgn val="ctr"/>
        <c:lblOffset val="100"/>
        <c:tickLblSkip val="1"/>
        <c:noMultiLvlLbl val="0"/>
      </c:catAx>
      <c:valAx>
        <c:axId val="33338496"/>
        <c:scaling>
          <c:orientation val="minMax"/>
          <c:max val="2000"/>
          <c:min val="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800" b="0" i="0" baseline="0">
                    <a:solidFill>
                      <a:schemeClr val="bg1">
                        <a:lumMod val="50000"/>
                      </a:schemeClr>
                    </a:solidFill>
                    <a:effectLst/>
                  </a:rPr>
                  <a:t>Asunnot (kpl)</a:t>
                </a:r>
                <a:endParaRPr lang="fi-FI">
                  <a:solidFill>
                    <a:schemeClr val="bg1">
                      <a:lumMod val="50000"/>
                    </a:schemeClr>
                  </a:solidFill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332608"/>
        <c:crosses val="autoZero"/>
        <c:crossBetween val="between"/>
        <c:majorUnit val="500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fi-FI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Talotoimitusten </a:t>
            </a:r>
            <a:r>
              <a:rPr lang="en-US" dirty="0" err="1"/>
              <a:t>runkomateriaalit</a:t>
            </a:r>
            <a:r>
              <a:rPr lang="en-US" dirty="0"/>
              <a:t> (Q1+Q2)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Taul1!$B$1</c:f>
              <c:strCache>
                <c:ptCount val="1"/>
                <c:pt idx="0">
                  <c:v>Talotoimitukset runkomateriaaleittain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926-4093-A5F7-2AC119237815}"/>
              </c:ext>
            </c:extLst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926-4093-A5F7-2AC119237815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926-4093-A5F7-2AC119237815}"/>
              </c:ext>
            </c:extLst>
          </c:dPt>
          <c:dLbls>
            <c:dLbl>
              <c:idx val="0"/>
              <c:layout>
                <c:manualLayout>
                  <c:x val="-4.2208667020383846E-2"/>
                  <c:y val="-0.2408507669261286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4ED05D6-D16D-491E-A00C-86F30C65CD77}" type="CATEGORYNAME">
                      <a:rPr lang="en-US" smtClean="0">
                        <a:solidFill>
                          <a:schemeClr val="bg1"/>
                        </a:solidFill>
                      </a:rPr>
                      <a:pPr>
                        <a:defRPr sz="1400">
                          <a:solidFill>
                            <a:schemeClr val="bg1"/>
                          </a:solidFill>
                        </a:defRPr>
                      </a:pPr>
                      <a:t>[LUOKAN NIMI]</a:t>
                    </a:fld>
                    <a:r>
                      <a:rPr lang="en-US" dirty="0">
                        <a:solidFill>
                          <a:schemeClr val="bg1"/>
                        </a:solidFill>
                      </a:rPr>
                      <a:t> </a:t>
                    </a:r>
                    <a:fld id="{F19F477C-AE96-4098-A6C6-291C3CD45AC8}" type="PERCENTAGE">
                      <a:rPr lang="en-US" baseline="0" smtClean="0">
                        <a:solidFill>
                          <a:schemeClr val="bg1"/>
                        </a:solidFill>
                      </a:rPr>
                      <a:pPr>
                        <a:defRPr sz="1400">
                          <a:solidFill>
                            <a:schemeClr val="bg1"/>
                          </a:solidFill>
                        </a:defRPr>
                      </a:pPr>
                      <a:t>[PROSENTTI]</a:t>
                    </a:fld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88837942133147"/>
                      <c:h val="0.1279374230864389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926-4093-A5F7-2AC119237815}"/>
                </c:ext>
              </c:extLst>
            </c:dLbl>
            <c:dLbl>
              <c:idx val="1"/>
              <c:layout>
                <c:manualLayout>
                  <c:x val="-6.5129339855306015E-2"/>
                  <c:y val="3.101626383875407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02ABE49-1224-4612-A687-D9C6C1EC7C15}" type="CATEGORYNAME">
                      <a:rPr lang="en-US" smtClean="0"/>
                      <a:pPr>
                        <a:defRPr sz="1400"/>
                      </a:pPr>
                      <a:t>[LUOKAN NIMI]</a:t>
                    </a:fld>
                    <a:r>
                      <a:rPr lang="en-US" dirty="0"/>
                      <a:t> </a:t>
                    </a:r>
                  </a:p>
                  <a:p>
                    <a:pPr>
                      <a:defRPr sz="1400"/>
                    </a:pPr>
                    <a:fld id="{1E8EF26C-B781-4763-93CE-61E44135C219}" type="PERCENTAGE">
                      <a:rPr lang="en-US" baseline="0" smtClean="0"/>
                      <a:pPr>
                        <a:defRPr sz="1400"/>
                      </a:pPr>
                      <a:t>[PROSENTTI]</a:t>
                    </a:fld>
                    <a:endParaRPr lang="fi-FI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904220660017718"/>
                      <c:h val="0.1059100980798452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926-4093-A5F7-2AC119237815}"/>
                </c:ext>
              </c:extLst>
            </c:dLbl>
            <c:dLbl>
              <c:idx val="2"/>
              <c:layout>
                <c:manualLayout>
                  <c:x val="6.0787839725762294E-2"/>
                  <c:y val="2.958715276854444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F1A8380-E7F2-48C7-8A22-20F4AE0CF0D8}" type="CATEGORYNAME">
                      <a:rPr lang="en-US" smtClean="0"/>
                      <a:pPr>
                        <a:defRPr sz="1400"/>
                      </a:pPr>
                      <a:t>[LUOKAN NIMI]</a:t>
                    </a:fld>
                    <a:r>
                      <a:rPr lang="en-US" dirty="0"/>
                      <a:t> </a:t>
                    </a:r>
                    <a:fld id="{40311207-3D3E-4639-91D3-FC8B7C493034}" type="PERCENTAGE">
                      <a:rPr lang="en-US" baseline="0" smtClean="0"/>
                      <a:pPr>
                        <a:defRPr sz="1400"/>
                      </a:pPr>
                      <a:t>[PROSENTTI]</a:t>
                    </a:fld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818679590400256"/>
                      <c:h val="0.108639236378877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926-4093-A5F7-2AC1192378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Taul1!$A$2:$A$4</c:f>
              <c:strCache>
                <c:ptCount val="3"/>
                <c:pt idx="0">
                  <c:v>Hirsi</c:v>
                </c:pt>
                <c:pt idx="1">
                  <c:v>Puurunko</c:v>
                </c:pt>
                <c:pt idx="2">
                  <c:v>Kivi</c:v>
                </c:pt>
              </c:strCache>
            </c:strRef>
          </c:cat>
          <c:val>
            <c:numRef>
              <c:f>Taul1!$B$2:$B$4</c:f>
              <c:numCache>
                <c:formatCode>General</c:formatCode>
                <c:ptCount val="3"/>
                <c:pt idx="0">
                  <c:v>384</c:v>
                </c:pt>
                <c:pt idx="1">
                  <c:v>7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26-4093-A5F7-2AC1192378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0.90517</cdr:x>
      <cdr:y>0.43041</cdr:y>
    </cdr:from>
    <cdr:to>
      <cdr:x>1</cdr:x>
      <cdr:y>0.63048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82ADF98-2B4C-D8BA-F0A1-0BBDC1AE0284}"/>
            </a:ext>
          </a:extLst>
        </cdr:cNvPr>
        <cdr:cNvSpPr txBox="1"/>
      </cdr:nvSpPr>
      <cdr:spPr>
        <a:xfrm xmlns:a="http://schemas.openxmlformats.org/drawingml/2006/main">
          <a:off x="9176147" y="196717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i-FI" sz="1100" kern="12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0.46912</cdr:x>
      <cdr:y>0.29069</cdr:y>
    </cdr:from>
    <cdr:to>
      <cdr:x>0.55533</cdr:x>
      <cdr:y>0.3699</cdr:y>
    </cdr:to>
    <cdr:sp macro="" textlink="">
      <cdr:nvSpPr>
        <cdr:cNvPr id="2" name="Tekstiruutu 18">
          <a:extLst xmlns:a="http://schemas.openxmlformats.org/drawingml/2006/main">
            <a:ext uri="{FF2B5EF4-FFF2-40B4-BE49-F238E27FC236}">
              <a16:creationId xmlns:a16="http://schemas.microsoft.com/office/drawing/2014/main" id="{EBE67008-81FB-CA69-41BB-827A9CA4EB14}"/>
            </a:ext>
          </a:extLst>
        </cdr:cNvPr>
        <cdr:cNvSpPr txBox="1"/>
      </cdr:nvSpPr>
      <cdr:spPr>
        <a:xfrm xmlns:a="http://schemas.openxmlformats.org/drawingml/2006/main">
          <a:off x="4893656" y="1468376"/>
          <a:ext cx="899296" cy="40012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fi-FI"/>
          </a:defPPr>
          <a:lvl1pPr marL="0" indent="0" algn="l" rtl="0" fontAlgn="base">
            <a:spcBef>
              <a:spcPct val="0"/>
            </a:spcBef>
            <a:spcAft>
              <a:spcPct val="0"/>
            </a:spcAft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rtl="0" fontAlgn="base">
            <a:spcBef>
              <a:spcPct val="0"/>
            </a:spcBef>
            <a:spcAft>
              <a:spcPct val="0"/>
            </a:spcAft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rtl="0" fontAlgn="base">
            <a:spcBef>
              <a:spcPct val="0"/>
            </a:spcBef>
            <a:spcAft>
              <a:spcPct val="0"/>
            </a:spcAft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rtl="0" fontAlgn="base">
            <a:spcBef>
              <a:spcPct val="0"/>
            </a:spcBef>
            <a:spcAft>
              <a:spcPct val="0"/>
            </a:spcAft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rtl="0" fontAlgn="base">
            <a:spcBef>
              <a:spcPct val="0"/>
            </a:spcBef>
            <a:spcAft>
              <a:spcPct val="0"/>
            </a:spcAft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i-FI" sz="2000" b="1" dirty="0">
              <a:solidFill>
                <a:schemeClr val="accent5"/>
              </a:solidFill>
            </a:rPr>
            <a:t>+9 %</a:t>
          </a:r>
        </a:p>
      </cdr:txBody>
    </cdr:sp>
  </cdr:relSizeAnchor>
  <cdr:relSizeAnchor xmlns:cdr="http://schemas.openxmlformats.org/drawingml/2006/chartDrawing">
    <cdr:from>
      <cdr:x>0.72041</cdr:x>
      <cdr:y>0.33594</cdr:y>
    </cdr:from>
    <cdr:to>
      <cdr:x>0.80662</cdr:x>
      <cdr:y>0.41515</cdr:y>
    </cdr:to>
    <cdr:sp macro="" textlink="">
      <cdr:nvSpPr>
        <cdr:cNvPr id="3" name="Tekstiruutu 18">
          <a:extLst xmlns:a="http://schemas.openxmlformats.org/drawingml/2006/main">
            <a:ext uri="{FF2B5EF4-FFF2-40B4-BE49-F238E27FC236}">
              <a16:creationId xmlns:a16="http://schemas.microsoft.com/office/drawing/2014/main" id="{8B4425BB-4734-3F6E-C3B5-CDCC25FA8FFD}"/>
            </a:ext>
          </a:extLst>
        </cdr:cNvPr>
        <cdr:cNvSpPr txBox="1"/>
      </cdr:nvSpPr>
      <cdr:spPr>
        <a:xfrm xmlns:a="http://schemas.openxmlformats.org/drawingml/2006/main">
          <a:off x="7514886" y="1696964"/>
          <a:ext cx="899296" cy="40012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fi-FI"/>
          </a:defPPr>
          <a:lvl1pPr marL="0" indent="0" algn="l" rtl="0" fontAlgn="base">
            <a:spcBef>
              <a:spcPct val="0"/>
            </a:spcBef>
            <a:spcAft>
              <a:spcPct val="0"/>
            </a:spcAft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rtl="0" fontAlgn="base">
            <a:spcBef>
              <a:spcPct val="0"/>
            </a:spcBef>
            <a:spcAft>
              <a:spcPct val="0"/>
            </a:spcAft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rtl="0" fontAlgn="base">
            <a:spcBef>
              <a:spcPct val="0"/>
            </a:spcBef>
            <a:spcAft>
              <a:spcPct val="0"/>
            </a:spcAft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rtl="0" fontAlgn="base">
            <a:spcBef>
              <a:spcPct val="0"/>
            </a:spcBef>
            <a:spcAft>
              <a:spcPct val="0"/>
            </a:spcAft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rtl="0" fontAlgn="base">
            <a:spcBef>
              <a:spcPct val="0"/>
            </a:spcBef>
            <a:spcAft>
              <a:spcPct val="0"/>
            </a:spcAft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i-FI" sz="2000" b="1" dirty="0">
              <a:solidFill>
                <a:schemeClr val="accent5"/>
              </a:solidFill>
            </a:rPr>
            <a:t>-5 %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 bwMode="auto">
          <a:xfrm>
            <a:off x="2" y="4"/>
            <a:ext cx="2914308" cy="488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337" tIns="47669" rIns="95337" bIns="47669" numCol="1" anchor="t" anchorCtr="0" compatLnSpc="1">
            <a:prstTxWarp prst="textNoShape">
              <a:avLst/>
            </a:prstTxWarp>
          </a:bodyPr>
          <a:lstStyle>
            <a:lvl1pPr defTabSz="953542">
              <a:defRPr sz="1300">
                <a:latin typeface="Calibri" pitchFamily="34" charset="0"/>
              </a:defRPr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 bwMode="auto">
          <a:xfrm>
            <a:off x="3808885" y="4"/>
            <a:ext cx="2914308" cy="488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337" tIns="47669" rIns="95337" bIns="47669" numCol="1" anchor="t" anchorCtr="0" compatLnSpc="1">
            <a:prstTxWarp prst="textNoShape">
              <a:avLst/>
            </a:prstTxWarp>
          </a:bodyPr>
          <a:lstStyle>
            <a:lvl1pPr algn="r" defTabSz="953542">
              <a:defRPr sz="1300">
                <a:latin typeface="Calibri" pitchFamily="34" charset="0"/>
              </a:defRPr>
            </a:lvl1pPr>
          </a:lstStyle>
          <a:p>
            <a:fld id="{EF43217F-D9E5-40C5-BB54-73BB05629422}" type="datetimeFigureOut">
              <a:rPr lang="fi-FI"/>
              <a:pPr/>
              <a:t>8.7.2026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 bwMode="auto">
          <a:xfrm>
            <a:off x="2" y="9284561"/>
            <a:ext cx="2914308" cy="488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337" tIns="47669" rIns="95337" bIns="47669" numCol="1" anchor="b" anchorCtr="0" compatLnSpc="1">
            <a:prstTxWarp prst="textNoShape">
              <a:avLst/>
            </a:prstTxWarp>
          </a:bodyPr>
          <a:lstStyle>
            <a:lvl1pPr defTabSz="953542">
              <a:defRPr sz="1300">
                <a:latin typeface="Calibri" pitchFamily="34" charset="0"/>
              </a:defRPr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 bwMode="auto">
          <a:xfrm>
            <a:off x="3808885" y="9284561"/>
            <a:ext cx="2914308" cy="488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337" tIns="47669" rIns="95337" bIns="47669" numCol="1" anchor="b" anchorCtr="0" compatLnSpc="1">
            <a:prstTxWarp prst="textNoShape">
              <a:avLst/>
            </a:prstTxWarp>
          </a:bodyPr>
          <a:lstStyle>
            <a:lvl1pPr algn="r" defTabSz="953542">
              <a:defRPr sz="1300">
                <a:latin typeface="Calibri" pitchFamily="34" charset="0"/>
              </a:defRPr>
            </a:lvl1pPr>
          </a:lstStyle>
          <a:p>
            <a:fld id="{BFA24B9F-4DF9-4B8C-8A5E-23CCB86A80CF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2717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 bwMode="auto">
          <a:xfrm>
            <a:off x="2" y="4"/>
            <a:ext cx="2914308" cy="488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337" tIns="47669" rIns="95337" bIns="47669" numCol="1" anchor="t" anchorCtr="0" compatLnSpc="1">
            <a:prstTxWarp prst="textNoShape">
              <a:avLst/>
            </a:prstTxWarp>
          </a:bodyPr>
          <a:lstStyle>
            <a:lvl1pPr defTabSz="953542">
              <a:defRPr sz="1300">
                <a:latin typeface="Calibri" pitchFamily="34" charset="0"/>
              </a:defRPr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 bwMode="auto">
          <a:xfrm>
            <a:off x="3808885" y="4"/>
            <a:ext cx="2914308" cy="488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337" tIns="47669" rIns="95337" bIns="47669" numCol="1" anchor="t" anchorCtr="0" compatLnSpc="1">
            <a:prstTxWarp prst="textNoShape">
              <a:avLst/>
            </a:prstTxWarp>
          </a:bodyPr>
          <a:lstStyle>
            <a:lvl1pPr algn="r" defTabSz="953542">
              <a:defRPr sz="1300">
                <a:latin typeface="Calibri" pitchFamily="34" charset="0"/>
              </a:defRPr>
            </a:lvl1pPr>
          </a:lstStyle>
          <a:p>
            <a:fld id="{830CECC8-6555-4154-AAE0-1EFD38BEC2EA}" type="datetimeFigureOut">
              <a:rPr lang="fi-FI"/>
              <a:pPr/>
              <a:t>8.7.2026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187" tIns="45093" rIns="90187" bIns="45093" rtlCol="0" anchor="ctr"/>
          <a:lstStyle/>
          <a:p>
            <a:pPr lvl="0"/>
            <a:endParaRPr lang="fi-FI" noProof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 bwMode="auto">
          <a:xfrm>
            <a:off x="672758" y="4643088"/>
            <a:ext cx="5379136" cy="43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337" tIns="47669" rIns="95337" bIns="476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 bwMode="auto">
          <a:xfrm>
            <a:off x="2" y="9284561"/>
            <a:ext cx="2914308" cy="488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337" tIns="47669" rIns="95337" bIns="47669" numCol="1" anchor="b" anchorCtr="0" compatLnSpc="1">
            <a:prstTxWarp prst="textNoShape">
              <a:avLst/>
            </a:prstTxWarp>
          </a:bodyPr>
          <a:lstStyle>
            <a:lvl1pPr defTabSz="953542">
              <a:defRPr sz="1300">
                <a:latin typeface="Calibri" pitchFamily="34" charset="0"/>
              </a:defRPr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 bwMode="auto">
          <a:xfrm>
            <a:off x="3808885" y="9284561"/>
            <a:ext cx="2914308" cy="488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337" tIns="47669" rIns="95337" bIns="47669" numCol="1" anchor="b" anchorCtr="0" compatLnSpc="1">
            <a:prstTxWarp prst="textNoShape">
              <a:avLst/>
            </a:prstTxWarp>
          </a:bodyPr>
          <a:lstStyle>
            <a:lvl1pPr algn="r" defTabSz="953542">
              <a:defRPr sz="1300">
                <a:latin typeface="Calibri" pitchFamily="34" charset="0"/>
              </a:defRPr>
            </a:lvl1pPr>
          </a:lstStyle>
          <a:p>
            <a:fld id="{81D8B25B-D295-4406-A767-C103375FE0FB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73823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8B25B-D295-4406-A767-C103375FE0FB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17382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1874" fontAlgn="auto">
              <a:spcBef>
                <a:spcPts val="0"/>
              </a:spcBef>
              <a:spcAft>
                <a:spcPts val="0"/>
              </a:spcAft>
              <a:defRPr/>
            </a:pPr>
            <a:fld id="{13D726F4-5ADA-4313-AC5D-22B3ADF6DFAE}" type="slidenum">
              <a:rPr lang="fi-FI" sz="1200">
                <a:solidFill>
                  <a:prstClr val="black"/>
                </a:solidFill>
                <a:latin typeface="Calibri"/>
                <a:cs typeface="+mn-cs"/>
              </a:rPr>
              <a:pPr defTabSz="901874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fi-FI" sz="120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91068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BFB96-FFCE-30F0-AA80-0A91FE2A6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D71694F1-4B6C-8212-CAEA-96BDA6578A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EE6051CC-F201-3644-CE5C-B35E9B2478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68174F0-2574-832B-7577-C8EB284A5C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8B25B-D295-4406-A767-C103375FE0FB}" type="slidenum">
              <a:rPr lang="fi-FI" smtClean="0"/>
              <a:pPr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02645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1874" fontAlgn="auto">
              <a:spcBef>
                <a:spcPts val="0"/>
              </a:spcBef>
              <a:spcAft>
                <a:spcPts val="0"/>
              </a:spcAft>
              <a:defRPr/>
            </a:pPr>
            <a:fld id="{13D726F4-5ADA-4313-AC5D-22B3ADF6DFAE}" type="slidenum">
              <a:rPr lang="fi-FI" sz="1200">
                <a:solidFill>
                  <a:prstClr val="black"/>
                </a:solidFill>
                <a:latin typeface="Calibri"/>
                <a:cs typeface="+mn-cs"/>
              </a:rPr>
              <a:pPr defTabSz="901874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fi-FI" sz="120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24597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3D69B-AFC7-E296-46AA-AFE9BE0F3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DD76B445-2C78-13BF-CF9A-4E6AD51BD6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7442EC94-233E-221C-F344-6797AE9E8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8A407C2-45F0-88F9-6CE1-7369A5D003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1874" fontAlgn="auto">
              <a:spcBef>
                <a:spcPts val="0"/>
              </a:spcBef>
              <a:spcAft>
                <a:spcPts val="0"/>
              </a:spcAft>
              <a:defRPr/>
            </a:pPr>
            <a:fld id="{13D726F4-5ADA-4313-AC5D-22B3ADF6DFAE}" type="slidenum">
              <a:rPr lang="fi-FI" sz="1200">
                <a:solidFill>
                  <a:prstClr val="black"/>
                </a:solidFill>
                <a:latin typeface="Calibri"/>
                <a:cs typeface="+mn-cs"/>
              </a:rPr>
              <a:pPr defTabSz="901874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fi-FI" sz="120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4188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1874" fontAlgn="auto">
              <a:spcBef>
                <a:spcPts val="0"/>
              </a:spcBef>
              <a:spcAft>
                <a:spcPts val="0"/>
              </a:spcAft>
              <a:defRPr/>
            </a:pPr>
            <a:fld id="{13D726F4-5ADA-4313-AC5D-22B3ADF6DFAE}" type="slidenum">
              <a:rPr lang="fi-FI" sz="1200">
                <a:solidFill>
                  <a:prstClr val="black"/>
                </a:solidFill>
                <a:latin typeface="Calibri"/>
                <a:cs typeface="+mn-cs"/>
              </a:rPr>
              <a:pPr defTabSz="901874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fi-FI" sz="120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7358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6744F-E44C-E022-D03F-8B2C6D6C7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E647031B-9351-20B8-2D99-0BA20CBC2B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02097D2B-4C17-5B24-407F-479795AEE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6458CE8-79BD-E829-FE96-9F7C043738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1874" fontAlgn="auto">
              <a:spcBef>
                <a:spcPts val="0"/>
              </a:spcBef>
              <a:spcAft>
                <a:spcPts val="0"/>
              </a:spcAft>
              <a:defRPr/>
            </a:pPr>
            <a:fld id="{13D726F4-5ADA-4313-AC5D-22B3ADF6DFAE}" type="slidenum">
              <a:rPr lang="fi-FI" sz="1200">
                <a:solidFill>
                  <a:prstClr val="black"/>
                </a:solidFill>
                <a:latin typeface="Calibri"/>
                <a:cs typeface="+mn-cs"/>
              </a:rPr>
              <a:pPr defTabSz="901874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fi-FI" sz="120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3887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8B25B-D295-4406-A767-C103375FE0FB}" type="slidenum">
              <a:rPr lang="fi-FI" smtClean="0"/>
              <a:pPr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21439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8B25B-D295-4406-A767-C103375FE0FB}" type="slidenum">
              <a:rPr lang="fi-FI" smtClean="0"/>
              <a:pPr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8906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1874" fontAlgn="auto">
              <a:spcBef>
                <a:spcPts val="0"/>
              </a:spcBef>
              <a:spcAft>
                <a:spcPts val="0"/>
              </a:spcAft>
              <a:defRPr/>
            </a:pPr>
            <a:fld id="{13D726F4-5ADA-4313-AC5D-22B3ADF6DFAE}" type="slidenum">
              <a:rPr lang="fi-FI" sz="1200">
                <a:solidFill>
                  <a:prstClr val="black"/>
                </a:solidFill>
                <a:latin typeface="Calibri"/>
                <a:cs typeface="+mn-cs"/>
              </a:rPr>
              <a:pPr defTabSz="901874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fi-FI" sz="120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376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1874" fontAlgn="auto">
              <a:spcBef>
                <a:spcPts val="0"/>
              </a:spcBef>
              <a:spcAft>
                <a:spcPts val="0"/>
              </a:spcAft>
              <a:defRPr/>
            </a:pPr>
            <a:fld id="{13D726F4-5ADA-4313-AC5D-22B3ADF6DFAE}" type="slidenum">
              <a:rPr lang="fi-FI" sz="1200">
                <a:solidFill>
                  <a:prstClr val="black"/>
                </a:solidFill>
                <a:latin typeface="Calibri"/>
                <a:cs typeface="+mn-cs"/>
              </a:rPr>
              <a:pPr defTabSz="901874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fi-FI" sz="120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824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BFB96-FFCE-30F0-AA80-0A91FE2A6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D71694F1-4B6C-8212-CAEA-96BDA6578A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EE6051CC-F201-3644-CE5C-B35E9B2478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68174F0-2574-832B-7577-C8EB284A5C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8B25B-D295-4406-A767-C103375FE0FB}" type="slidenum">
              <a:rPr lang="fi-FI" smtClean="0"/>
              <a:pPr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3551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718DB-9DB0-3325-3E95-1971B5DEA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027DF384-73BF-29AE-C618-50D7C7977E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57798108-55E9-6B6A-3846-64A338272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C83F643-5263-F913-3A16-E0B188280B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1874" fontAlgn="auto">
              <a:spcBef>
                <a:spcPts val="0"/>
              </a:spcBef>
              <a:spcAft>
                <a:spcPts val="0"/>
              </a:spcAft>
              <a:defRPr/>
            </a:pPr>
            <a:fld id="{13D726F4-5ADA-4313-AC5D-22B3ADF6DFAE}" type="slidenum">
              <a:rPr lang="fi-FI" sz="1200">
                <a:solidFill>
                  <a:prstClr val="black"/>
                </a:solidFill>
                <a:latin typeface="Calibri"/>
                <a:cs typeface="+mn-cs"/>
              </a:rPr>
              <a:pPr defTabSz="901874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fi-FI" sz="120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2744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718DB-9DB0-3325-3E95-1971B5DEA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027DF384-73BF-29AE-C618-50D7C7977E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57798108-55E9-6B6A-3846-64A338272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C83F643-5263-F913-3A16-E0B188280B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1874" fontAlgn="auto">
              <a:spcBef>
                <a:spcPts val="0"/>
              </a:spcBef>
              <a:spcAft>
                <a:spcPts val="0"/>
              </a:spcAft>
              <a:defRPr/>
            </a:pPr>
            <a:fld id="{13D726F4-5ADA-4313-AC5D-22B3ADF6DFAE}" type="slidenum">
              <a:rPr lang="fi-FI" sz="1200">
                <a:solidFill>
                  <a:prstClr val="black"/>
                </a:solidFill>
                <a:latin typeface="Calibri"/>
                <a:cs typeface="+mn-cs"/>
              </a:rPr>
              <a:pPr defTabSz="901874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fi-FI" sz="120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431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718DB-9DB0-3325-3E95-1971B5DEA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027DF384-73BF-29AE-C618-50D7C7977E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57798108-55E9-6B6A-3846-64A338272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C83F643-5263-F913-3A16-E0B188280B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1874" fontAlgn="auto">
              <a:spcBef>
                <a:spcPts val="0"/>
              </a:spcBef>
              <a:spcAft>
                <a:spcPts val="0"/>
              </a:spcAft>
              <a:defRPr/>
            </a:pPr>
            <a:fld id="{13D726F4-5ADA-4313-AC5D-22B3ADF6DFAE}" type="slidenum">
              <a:rPr lang="fi-FI" sz="1200">
                <a:solidFill>
                  <a:prstClr val="black"/>
                </a:solidFill>
                <a:latin typeface="Calibri"/>
                <a:cs typeface="+mn-cs"/>
              </a:rPr>
              <a:pPr defTabSz="901874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fi-FI" sz="120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70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718DB-9DB0-3325-3E95-1971B5DEA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027DF384-73BF-29AE-C618-50D7C7977E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57798108-55E9-6B6A-3846-64A338272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C83F643-5263-F913-3A16-E0B188280B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1874" fontAlgn="auto">
              <a:spcBef>
                <a:spcPts val="0"/>
              </a:spcBef>
              <a:spcAft>
                <a:spcPts val="0"/>
              </a:spcAft>
              <a:defRPr/>
            </a:pPr>
            <a:fld id="{13D726F4-5ADA-4313-AC5D-22B3ADF6DFAE}" type="slidenum">
              <a:rPr lang="fi-FI" sz="1200">
                <a:solidFill>
                  <a:prstClr val="black"/>
                </a:solidFill>
                <a:latin typeface="Calibri"/>
                <a:cs typeface="+mn-cs"/>
              </a:rPr>
              <a:pPr defTabSz="901874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fi-FI" sz="120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875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8B25B-D295-4406-A767-C103375FE0FB}" type="slidenum">
              <a:rPr lang="fi-FI" smtClean="0"/>
              <a:pPr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7400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tsikkodi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E6490A5D-94EC-4F2A-91C2-6EFB0ED8D9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2060848"/>
            <a:ext cx="5004826" cy="226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623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0431824" cy="792088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60001" y="1332000"/>
            <a:ext cx="10431824" cy="5052020"/>
          </a:xfrm>
        </p:spPr>
        <p:txBody>
          <a:bodyPr/>
          <a:lstStyle>
            <a:lvl1pPr marL="266700" indent="-26670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9.7.2026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4F711-C87F-45F6-8F4D-1E73ECD059F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9913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9">
            <a:extLst>
              <a:ext uri="{FF2B5EF4-FFF2-40B4-BE49-F238E27FC236}">
                <a16:creationId xmlns:a16="http://schemas.microsoft.com/office/drawing/2014/main" id="{8E188523-CA05-41CC-A493-7B5F4C54ADEB}"/>
              </a:ext>
            </a:extLst>
          </p:cNvPr>
          <p:cNvSpPr/>
          <p:nvPr userDrawn="1"/>
        </p:nvSpPr>
        <p:spPr>
          <a:xfrm>
            <a:off x="10791824" y="-1"/>
            <a:ext cx="1400175" cy="619125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sz="3200">
              <a:highlight>
                <a:srgbClr val="FFFF00"/>
              </a:highlight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0306050" cy="792088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60000" y="1332000"/>
            <a:ext cx="10251106" cy="492442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9.7.2026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4F711-C87F-45F6-8F4D-1E73ECD059F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93494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360000" y="1332000"/>
            <a:ext cx="5354324" cy="485933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0" y="1332000"/>
            <a:ext cx="5376597" cy="484981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9.7.2026</a:t>
            </a:r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4FB73-7702-45A2-ABE5-5B4EC6DFA857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9A4E6C54-4724-4205-B4E3-3A8A39700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1139984" cy="792088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674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9.7.2026</a:t>
            </a:r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D3CF2-C095-4A74-89EB-52E3DF05EB4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5222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19100" y="404267"/>
            <a:ext cx="4163486" cy="432048"/>
          </a:xfrm>
        </p:spPr>
        <p:txBody>
          <a:bodyPr anchor="b"/>
          <a:lstStyle>
            <a:lvl1pPr algn="l">
              <a:defRPr sz="2000" b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66733" y="409575"/>
            <a:ext cx="6815667" cy="57165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09576" y="942975"/>
            <a:ext cx="4192060" cy="51831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9.7.2026</a:t>
            </a:r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CB141-6829-4BAF-B00F-A30E2244CEC6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7676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9">
            <a:extLst>
              <a:ext uri="{FF2B5EF4-FFF2-40B4-BE49-F238E27FC236}">
                <a16:creationId xmlns:a16="http://schemas.microsoft.com/office/drawing/2014/main" id="{8E188523-CA05-41CC-A493-7B5F4C54ADEB}"/>
              </a:ext>
            </a:extLst>
          </p:cNvPr>
          <p:cNvSpPr/>
          <p:nvPr userDrawn="1"/>
        </p:nvSpPr>
        <p:spPr>
          <a:xfrm rot="898217">
            <a:off x="10894876" y="4491949"/>
            <a:ext cx="1440000" cy="144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sz="3200">
              <a:highlight>
                <a:srgbClr val="FFFF00"/>
              </a:highlight>
            </a:endParaRP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926DFC63-AB82-4154-A247-5E899B8A60A8}"/>
              </a:ext>
            </a:extLst>
          </p:cNvPr>
          <p:cNvSpPr/>
          <p:nvPr userDrawn="1"/>
        </p:nvSpPr>
        <p:spPr>
          <a:xfrm rot="19736592">
            <a:off x="10843168" y="2358349"/>
            <a:ext cx="1440000" cy="144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sz="3200">
              <a:highlight>
                <a:srgbClr val="FFFF00"/>
              </a:highlight>
            </a:endParaRP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21EE1F5D-BED4-478D-AFA0-E52991522C6D}"/>
              </a:ext>
            </a:extLst>
          </p:cNvPr>
          <p:cNvSpPr/>
          <p:nvPr userDrawn="1"/>
        </p:nvSpPr>
        <p:spPr>
          <a:xfrm rot="1610462">
            <a:off x="10757441" y="339046"/>
            <a:ext cx="1440000" cy="144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 sz="3200">
              <a:highlight>
                <a:srgbClr val="FFFF00"/>
              </a:highlight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139984" cy="792088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60000" y="1332000"/>
            <a:ext cx="11089305" cy="505202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9.7.2026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4F711-C87F-45F6-8F4D-1E73ECD059F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1840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871531" y="2348880"/>
            <a:ext cx="9265029" cy="720080"/>
          </a:xfrm>
        </p:spPr>
        <p:txBody>
          <a:bodyPr>
            <a:noAutofit/>
          </a:bodyPr>
          <a:lstStyle>
            <a:lvl1pPr marL="0" indent="0" algn="l">
              <a:buNone/>
              <a:defRPr sz="48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3" name="Tekstin paikkamerkki 12"/>
          <p:cNvSpPr>
            <a:spLocks noGrp="1"/>
          </p:cNvSpPr>
          <p:nvPr>
            <p:ph type="body" sz="quarter" idx="10"/>
          </p:nvPr>
        </p:nvSpPr>
        <p:spPr>
          <a:xfrm>
            <a:off x="1871531" y="3274319"/>
            <a:ext cx="9265029" cy="428619"/>
          </a:xfrm>
        </p:spPr>
        <p:txBody>
          <a:bodyPr>
            <a:noAutofit/>
          </a:bodyPr>
          <a:lstStyle>
            <a:lvl1pPr>
              <a:buNone/>
              <a:defRPr sz="2400" cap="none" baseline="0">
                <a:solidFill>
                  <a:schemeClr val="accent1"/>
                </a:solidFill>
              </a:defRPr>
            </a:lvl1pPr>
            <a:lvl2pPr>
              <a:buNone/>
              <a:defRPr sz="2400">
                <a:solidFill>
                  <a:schemeClr val="tx1"/>
                </a:solidFill>
              </a:defRPr>
            </a:lvl2pPr>
            <a:lvl3pPr>
              <a:buNone/>
              <a:defRPr sz="2400">
                <a:solidFill>
                  <a:schemeClr val="tx1"/>
                </a:solidFill>
              </a:defRPr>
            </a:lvl3pPr>
            <a:lvl4pPr>
              <a:buNone/>
              <a:defRPr sz="2400">
                <a:solidFill>
                  <a:schemeClr val="tx1"/>
                </a:solidFill>
              </a:defRPr>
            </a:lvl4pPr>
            <a:lvl5pPr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kstin paikkamerkki 12"/>
          <p:cNvSpPr>
            <a:spLocks noGrp="1"/>
          </p:cNvSpPr>
          <p:nvPr>
            <p:ph type="body" sz="quarter" idx="11"/>
          </p:nvPr>
        </p:nvSpPr>
        <p:spPr>
          <a:xfrm>
            <a:off x="1871531" y="3850383"/>
            <a:ext cx="9265029" cy="428619"/>
          </a:xfrm>
        </p:spPr>
        <p:txBody>
          <a:bodyPr>
            <a:noAutofit/>
          </a:bodyPr>
          <a:lstStyle>
            <a:lvl1pPr>
              <a:buNone/>
              <a:defRPr sz="2400" cap="none" baseline="0">
                <a:solidFill>
                  <a:schemeClr val="accent2"/>
                </a:solidFill>
              </a:defRPr>
            </a:lvl1pPr>
            <a:lvl2pPr>
              <a:buNone/>
              <a:defRPr sz="2400">
                <a:solidFill>
                  <a:schemeClr val="tx1"/>
                </a:solidFill>
              </a:defRPr>
            </a:lvl2pPr>
            <a:lvl3pPr>
              <a:buNone/>
              <a:defRPr sz="2400">
                <a:solidFill>
                  <a:schemeClr val="tx1"/>
                </a:solidFill>
              </a:defRPr>
            </a:lvl3pPr>
            <a:lvl4pPr>
              <a:buNone/>
              <a:defRPr sz="2400">
                <a:solidFill>
                  <a:schemeClr val="tx1"/>
                </a:solidFill>
              </a:defRPr>
            </a:lvl4pPr>
            <a:lvl5pPr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58330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Otsikkodia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871531" y="2348880"/>
            <a:ext cx="9265029" cy="720080"/>
          </a:xfrm>
        </p:spPr>
        <p:txBody>
          <a:bodyPr>
            <a:noAutofit/>
          </a:bodyPr>
          <a:lstStyle>
            <a:lvl1pPr marL="0" indent="0" algn="l">
              <a:buNone/>
              <a:defRPr sz="48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Tekstin paikkamerkki 12"/>
          <p:cNvSpPr>
            <a:spLocks noGrp="1"/>
          </p:cNvSpPr>
          <p:nvPr>
            <p:ph type="body" sz="quarter" idx="10"/>
          </p:nvPr>
        </p:nvSpPr>
        <p:spPr>
          <a:xfrm>
            <a:off x="1871531" y="3950594"/>
            <a:ext cx="9265029" cy="428619"/>
          </a:xfrm>
        </p:spPr>
        <p:txBody>
          <a:bodyPr>
            <a:noAutofit/>
          </a:bodyPr>
          <a:lstStyle>
            <a:lvl1pPr>
              <a:buNone/>
              <a:defRPr sz="2400" cap="none" baseline="0">
                <a:solidFill>
                  <a:schemeClr val="accent1"/>
                </a:solidFill>
              </a:defRPr>
            </a:lvl1pPr>
            <a:lvl2pPr>
              <a:buNone/>
              <a:defRPr sz="2400">
                <a:solidFill>
                  <a:schemeClr val="tx1"/>
                </a:solidFill>
              </a:defRPr>
            </a:lvl2pPr>
            <a:lvl3pPr>
              <a:buNone/>
              <a:defRPr sz="2400">
                <a:solidFill>
                  <a:schemeClr val="tx1"/>
                </a:solidFill>
              </a:defRPr>
            </a:lvl3pPr>
            <a:lvl4pPr>
              <a:buNone/>
              <a:defRPr sz="2400">
                <a:solidFill>
                  <a:schemeClr val="tx1"/>
                </a:solidFill>
              </a:defRPr>
            </a:lvl4pPr>
            <a:lvl5pPr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kstin paikkamerkki 12"/>
          <p:cNvSpPr>
            <a:spLocks noGrp="1"/>
          </p:cNvSpPr>
          <p:nvPr>
            <p:ph type="body" sz="quarter" idx="11"/>
          </p:nvPr>
        </p:nvSpPr>
        <p:spPr>
          <a:xfrm>
            <a:off x="1871531" y="4526658"/>
            <a:ext cx="9265029" cy="428619"/>
          </a:xfrm>
        </p:spPr>
        <p:txBody>
          <a:bodyPr>
            <a:noAutofit/>
          </a:bodyPr>
          <a:lstStyle>
            <a:lvl1pPr>
              <a:buNone/>
              <a:defRPr sz="2400" cap="none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>
              <a:buNone/>
              <a:defRPr sz="2400">
                <a:solidFill>
                  <a:schemeClr val="tx1"/>
                </a:solidFill>
              </a:defRPr>
            </a:lvl2pPr>
            <a:lvl3pPr>
              <a:buNone/>
              <a:defRPr sz="2400">
                <a:solidFill>
                  <a:schemeClr val="tx1"/>
                </a:solidFill>
              </a:defRPr>
            </a:lvl3pPr>
            <a:lvl4pPr>
              <a:buNone/>
              <a:defRPr sz="2400">
                <a:solidFill>
                  <a:schemeClr val="tx1"/>
                </a:solidFill>
              </a:defRPr>
            </a:lvl4pPr>
            <a:lvl5pPr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234858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Otsikko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871531" y="2348880"/>
            <a:ext cx="9265029" cy="720080"/>
          </a:xfrm>
        </p:spPr>
        <p:txBody>
          <a:bodyPr>
            <a:noAutofit/>
          </a:bodyPr>
          <a:lstStyle>
            <a:lvl1pPr marL="0" indent="0" algn="l">
              <a:buNone/>
              <a:defRPr sz="48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980250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Otsikkodi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871531" y="2348880"/>
            <a:ext cx="9265029" cy="720080"/>
          </a:xfrm>
        </p:spPr>
        <p:txBody>
          <a:bodyPr>
            <a:noAutofit/>
          </a:bodyPr>
          <a:lstStyle>
            <a:lvl1pPr marL="0" indent="0" algn="l">
              <a:buNone/>
              <a:defRPr sz="48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2748799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871531" y="2348880"/>
            <a:ext cx="9265029" cy="720080"/>
          </a:xfrm>
        </p:spPr>
        <p:txBody>
          <a:bodyPr>
            <a:noAutofit/>
          </a:bodyPr>
          <a:lstStyle>
            <a:lvl1pPr marL="0" indent="0" algn="l">
              <a:buNone/>
              <a:defRPr sz="48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1840986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Otsikkodi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871531" y="2348880"/>
            <a:ext cx="9265029" cy="720080"/>
          </a:xfrm>
        </p:spPr>
        <p:txBody>
          <a:bodyPr>
            <a:noAutofit/>
          </a:bodyPr>
          <a:lstStyle>
            <a:lvl1pPr marL="0" indent="0" algn="l">
              <a:buNone/>
              <a:defRPr sz="48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1761058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Otsikkodi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871531" y="2348880"/>
            <a:ext cx="9265029" cy="720080"/>
          </a:xfrm>
        </p:spPr>
        <p:txBody>
          <a:bodyPr>
            <a:noAutofit/>
          </a:bodyPr>
          <a:lstStyle>
            <a:lvl1pPr marL="0" indent="0" algn="l">
              <a:buNone/>
              <a:defRPr sz="48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3341731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Otsikko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871531" y="2348880"/>
            <a:ext cx="9265029" cy="720080"/>
          </a:xfrm>
        </p:spPr>
        <p:txBody>
          <a:bodyPr>
            <a:noAutofit/>
          </a:bodyPr>
          <a:lstStyle>
            <a:lvl1pPr marL="0" indent="0" algn="l">
              <a:buNone/>
              <a:defRPr sz="48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1719737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tsikon paikkamerkki 1"/>
          <p:cNvSpPr>
            <a:spLocks noGrp="1"/>
          </p:cNvSpPr>
          <p:nvPr>
            <p:ph type="title"/>
          </p:nvPr>
        </p:nvSpPr>
        <p:spPr bwMode="auto">
          <a:xfrm>
            <a:off x="360000" y="360000"/>
            <a:ext cx="10307999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027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360001" y="1332000"/>
            <a:ext cx="10307999" cy="48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703667" y="6460950"/>
            <a:ext cx="2880784" cy="215900"/>
          </a:xfrm>
          <a:prstGeom prst="rect">
            <a:avLst/>
          </a:prstGeom>
        </p:spPr>
        <p:txBody>
          <a:bodyPr vert="horz" lIns="91440" tIns="45720" rIns="72000" bIns="45720" rtlCol="0" anchor="t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fi-FI">
                <a:solidFill>
                  <a:schemeClr val="tx1">
                    <a:lumMod val="50000"/>
                    <a:lumOff val="50000"/>
                  </a:schemeClr>
                </a:solidFill>
              </a:rPr>
              <a:t>9.7.2026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7368" y="6460950"/>
            <a:ext cx="4580268" cy="213743"/>
          </a:xfrm>
          <a:prstGeom prst="rect">
            <a:avLst/>
          </a:prstGeom>
        </p:spPr>
        <p:txBody>
          <a:bodyPr vert="horz" wrap="square" lIns="91440" tIns="45720" rIns="7200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774545" y="6460950"/>
            <a:ext cx="1817144" cy="213743"/>
          </a:xfrm>
          <a:prstGeom prst="rect">
            <a:avLst/>
          </a:prstGeom>
        </p:spPr>
        <p:txBody>
          <a:bodyPr vert="horz" lIns="91440" tIns="45720" rIns="72000" bIns="45720" rtlCol="0" anchor="t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defRPr/>
            </a:pPr>
            <a:fld id="{2BF62C19-E65D-4715-AA75-01F5ACB8661D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  <p:pic>
        <p:nvPicPr>
          <p:cNvPr id="8" name="Kuva 7" descr="Kuva, joka sisältää kohteen Fontti, logo, Grafiikka, muotoilu&#10;&#10;Tekoälyllä luotu sisältö voi olla virheellistä.">
            <a:extLst>
              <a:ext uri="{FF2B5EF4-FFF2-40B4-BE49-F238E27FC236}">
                <a16:creationId xmlns:a16="http://schemas.microsoft.com/office/drawing/2014/main" id="{90E6DD50-5117-5AC1-EE94-F3CEF9F4572D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199" y="6184450"/>
            <a:ext cx="1338098" cy="607485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A90C7A08-B506-772E-A1FE-9CF0B0C3B284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510" y="5543650"/>
            <a:ext cx="1162594" cy="640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65" r:id="rId10"/>
    <p:sldLayoutId id="2147483771" r:id="rId11"/>
    <p:sldLayoutId id="2147483764" r:id="rId12"/>
    <p:sldLayoutId id="2147483762" r:id="rId13"/>
    <p:sldLayoutId id="2147483761" r:id="rId14"/>
    <p:sldLayoutId id="2147483770" r:id="rId15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eykjavikOne OT AGauge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eykjavikOne OT AGauge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eykjavikOne OT AGauge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eykjavikOne OT AGauge" pitchFamily="50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eykjavikOne OT AGauge" pitchFamily="50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eykjavikOne OT AGauge" pitchFamily="50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eykjavikOne OT AGauge" pitchFamily="50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ReykjavikOne OT AGauge" pitchFamily="50" charset="0"/>
        </a:defRPr>
      </a:lvl9pPr>
    </p:titleStyle>
    <p:bodyStyle>
      <a:lvl1pPr marL="266700" indent="-266700" algn="l" rtl="0" eaLnBrk="1" fontAlgn="base" hangingPunct="1">
        <a:spcBef>
          <a:spcPct val="20000"/>
        </a:spcBef>
        <a:spcAft>
          <a:spcPct val="0"/>
        </a:spcAft>
        <a:buClr>
          <a:srgbClr val="8CC83C"/>
        </a:buClr>
        <a:buFont typeface="Arial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742950" indent="-3810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990600" indent="-2667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257300" indent="-2667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tabLst>
          <a:tab pos="1257300" algn="l"/>
        </a:tabLst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524000" indent="-2667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»"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kimmo.rautiainen@rakennusteollisuus.fi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seppo.romppainen@hirsikoti.f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025DB1D-4774-45E1-98B4-8BC622DBF1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71531" y="3791258"/>
            <a:ext cx="10108033" cy="428619"/>
          </a:xfrm>
        </p:spPr>
        <p:txBody>
          <a:bodyPr/>
          <a:lstStyle/>
          <a:p>
            <a:r>
              <a:rPr lang="fi-FI" dirty="0">
                <a:solidFill>
                  <a:srgbClr val="92D050"/>
                </a:solidFill>
              </a:rPr>
              <a:t>OMAKOTI- JA PARITALOT SEKÄ VAPAA-AJAN ASUNNOT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BEA1F1B-34CE-4BB6-9D49-71F6B6ABE8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71531" y="4420233"/>
            <a:ext cx="9265029" cy="428619"/>
          </a:xfrm>
        </p:spPr>
        <p:txBody>
          <a:bodyPr/>
          <a:lstStyle/>
          <a:p>
            <a:r>
              <a:rPr lang="fi-FI" dirty="0"/>
              <a:t>9.7.2026		</a:t>
            </a:r>
            <a:endParaRPr lang="fi-FI" dirty="0">
              <a:solidFill>
                <a:schemeClr val="accent2"/>
              </a:solidFill>
            </a:endParaRPr>
          </a:p>
          <a:p>
            <a:endParaRPr lang="fi-FI" dirty="0"/>
          </a:p>
          <a:p>
            <a:r>
              <a:rPr lang="fi-FI" dirty="0"/>
              <a:t> 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1EBC742A-93D1-F940-A308-D73D676BCF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71531" y="1800433"/>
            <a:ext cx="9644451" cy="792162"/>
          </a:xfrm>
        </p:spPr>
        <p:txBody>
          <a:bodyPr/>
          <a:lstStyle/>
          <a:p>
            <a:pPr rtl="0" eaLnBrk="1" fontAlgn="base" hangingPunct="1"/>
            <a:r>
              <a:rPr lang="fi-FI" sz="4400" kern="1200" baseline="0" dirty="0">
                <a:solidFill>
                  <a:srgbClr val="FFFFFF"/>
                </a:solidFill>
                <a:effectLst/>
                <a:latin typeface="Calibri"/>
                <a:ea typeface="+mn-ea"/>
                <a:cs typeface="Calibri"/>
              </a:rPr>
              <a:t>Pientaloteollisuus PTT:n ja Hirsitaloteollisuuden suhdannekatsaus </a:t>
            </a:r>
            <a:r>
              <a:rPr lang="fi-FI" sz="3200" kern="1200" baseline="0" dirty="0">
                <a:solidFill>
                  <a:srgbClr val="BADE8A"/>
                </a:solidFill>
                <a:effectLst/>
                <a:latin typeface="Calibri"/>
                <a:ea typeface="+mn-ea"/>
                <a:cs typeface="Calibri"/>
              </a:rPr>
              <a:t>2</a:t>
            </a:r>
            <a:r>
              <a:rPr lang="fi-FI" sz="3200" dirty="0">
                <a:solidFill>
                  <a:srgbClr val="BADE8A"/>
                </a:solidFill>
                <a:latin typeface="Calibri"/>
                <a:ea typeface="+mn-ea"/>
                <a:cs typeface="Calibri"/>
              </a:rPr>
              <a:t>Q2026</a:t>
            </a:r>
            <a:endParaRPr lang="fi-FI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94429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CA40ABA-BAC2-4C91-B70D-5C17CC6FC0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dirty="0"/>
              <a:t>2Q2026</a:t>
            </a:r>
          </a:p>
          <a:p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5B3E991-C7C5-6EE1-6B32-7296BA9E23C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71530" y="2692130"/>
            <a:ext cx="9984848" cy="792162"/>
          </a:xfrm>
        </p:spPr>
        <p:txBody>
          <a:bodyPr/>
          <a:lstStyle/>
          <a:p>
            <a:r>
              <a:rPr lang="fi-FI" sz="4800" kern="1200" baseline="0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Vapaa-ajan asunnot</a:t>
            </a:r>
            <a:endParaRPr lang="fi-FI"/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9F68AE40-3453-BE09-715A-9FD21C0935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71910" y="3576849"/>
            <a:ext cx="7128252" cy="428625"/>
          </a:xfrm>
        </p:spPr>
        <p:txBody>
          <a:bodyPr/>
          <a:lstStyle/>
          <a:p>
            <a:pPr marL="0" indent="0"/>
            <a:r>
              <a:rPr lang="fi-FI" dirty="0"/>
              <a:t>Kotimaan toimitukset, myynti ja tilauskanta</a:t>
            </a:r>
          </a:p>
        </p:txBody>
      </p:sp>
    </p:spTree>
    <p:extLst>
      <p:ext uri="{BB962C8B-B14F-4D97-AF65-F5344CB8AC3E}">
        <p14:creationId xmlns:p14="http://schemas.microsoft.com/office/powerpoint/2010/main" val="4174674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22FC8-A411-D2C6-35BB-EE4C1C509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4C3516-39AF-4FBB-D2A8-3A8FBB11C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fi-FI" sz="3600" dirty="0"/>
              <a:t>Avainluvut 1Q2026</a:t>
            </a:r>
            <a:br>
              <a:rPr lang="fi-FI" sz="3600" dirty="0"/>
            </a:br>
            <a:r>
              <a:rPr lang="fi-FI" sz="2800" dirty="0">
                <a:solidFill>
                  <a:schemeClr val="accent5"/>
                </a:solidFill>
              </a:rPr>
              <a:t>Vapaa-ajan asunnot</a:t>
            </a:r>
            <a:br>
              <a:rPr lang="fi-FI" sz="3600" dirty="0"/>
            </a:br>
            <a:endParaRPr lang="fi-FI" sz="3600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7CDC297B-B4D7-E324-AF00-5A1DB2096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9.7.2026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06D7C20-3D75-995C-2FC7-53D612634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5BD10DC-90CF-D7D7-C71D-ED4095784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4F711-C87F-45F6-8F4D-1E73ECD059FE}" type="slidenum">
              <a:rPr lang="fi-FI" smtClean="0"/>
              <a:pPr>
                <a:defRPr/>
              </a:pPr>
              <a:t>11</a:t>
            </a:fld>
            <a:endParaRPr lang="fi-FI"/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214C155D-35F3-8198-193D-0A3FD5F78F5F}"/>
              </a:ext>
            </a:extLst>
          </p:cNvPr>
          <p:cNvSpPr txBox="1"/>
          <p:nvPr/>
        </p:nvSpPr>
        <p:spPr>
          <a:xfrm>
            <a:off x="407368" y="4330598"/>
            <a:ext cx="6678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fi-FI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Muutos verrattuna vastaavaan ajankohtaan vuotta aiemmin.</a:t>
            </a:r>
          </a:p>
          <a:p>
            <a:r>
              <a:rPr lang="fi-FI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** Muutos viimeisen vuosineljänneksen aikana</a:t>
            </a:r>
          </a:p>
        </p:txBody>
      </p:sp>
      <p:graphicFrame>
        <p:nvGraphicFramePr>
          <p:cNvPr id="7" name="Kaavio 6">
            <a:extLst>
              <a:ext uri="{FF2B5EF4-FFF2-40B4-BE49-F238E27FC236}">
                <a16:creationId xmlns:a16="http://schemas.microsoft.com/office/drawing/2014/main" id="{80BAB96C-61B8-4F35-CDD5-9D8FC6B0AD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8335761"/>
              </p:ext>
            </p:extLst>
          </p:nvPr>
        </p:nvGraphicFramePr>
        <p:xfrm>
          <a:off x="7620000" y="1047750"/>
          <a:ext cx="4099193" cy="452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ulukko 4">
            <a:extLst>
              <a:ext uri="{FF2B5EF4-FFF2-40B4-BE49-F238E27FC236}">
                <a16:creationId xmlns:a16="http://schemas.microsoft.com/office/drawing/2014/main" id="{72102688-F19E-7A78-F4EE-CDA33EC055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067882"/>
              </p:ext>
            </p:extLst>
          </p:nvPr>
        </p:nvGraphicFramePr>
        <p:xfrm>
          <a:off x="472807" y="2332246"/>
          <a:ext cx="6832127" cy="1751528"/>
        </p:xfrm>
        <a:graphic>
          <a:graphicData uri="http://schemas.openxmlformats.org/drawingml/2006/table">
            <a:tbl>
              <a:tblPr/>
              <a:tblGrid>
                <a:gridCol w="2498252">
                  <a:extLst>
                    <a:ext uri="{9D8B030D-6E8A-4147-A177-3AD203B41FA5}">
                      <a16:colId xmlns:a16="http://schemas.microsoft.com/office/drawing/2014/main" val="373700698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36956270"/>
                    </a:ext>
                  </a:extLst>
                </a:gridCol>
                <a:gridCol w="1266825">
                  <a:extLst>
                    <a:ext uri="{9D8B030D-6E8A-4147-A177-3AD203B41FA5}">
                      <a16:colId xmlns:a16="http://schemas.microsoft.com/office/drawing/2014/main" val="4257523067"/>
                    </a:ext>
                  </a:extLst>
                </a:gridCol>
                <a:gridCol w="885825">
                  <a:extLst>
                    <a:ext uri="{9D8B030D-6E8A-4147-A177-3AD203B41FA5}">
                      <a16:colId xmlns:a16="http://schemas.microsoft.com/office/drawing/2014/main" val="3411896026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1455306181"/>
                    </a:ext>
                  </a:extLst>
                </a:gridCol>
              </a:tblGrid>
              <a:tr h="351306">
                <a:tc>
                  <a:txBody>
                    <a:bodyPr/>
                    <a:lstStyle/>
                    <a:p>
                      <a:pPr algn="l" fontAlgn="b"/>
                      <a:endParaRPr lang="fi-F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Viimeisin neljännes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fi-FI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Vuoden alusta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fi-F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605065"/>
                  </a:ext>
                </a:extLst>
              </a:tr>
              <a:tr h="351306">
                <a:tc>
                  <a:txBody>
                    <a:bodyPr/>
                    <a:lstStyle/>
                    <a:p>
                      <a:pPr algn="l" fontAlgn="b"/>
                      <a:endParaRPr lang="fi-FI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2Q2026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Muutos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Q1+Q2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Muutos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673303"/>
                  </a:ext>
                </a:extLst>
              </a:tr>
              <a:tr h="35130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Talotoimitukset (kpl)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i-FI" sz="1400" b="0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-4 %*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i-F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i-FI" sz="1400" b="0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+5 %*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2839170"/>
                  </a:ext>
                </a:extLst>
              </a:tr>
              <a:tr h="351306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Myynti/uudet kaupat (kpl)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i-FI" sz="1400" b="0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-35 %*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404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b="0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-2 %*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5135265"/>
                  </a:ext>
                </a:extLst>
              </a:tr>
              <a:tr h="346304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Tilauskanta neljänneksen lopussa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i-FI" sz="1400" b="0" i="0" u="none" strike="noStrike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-5 %**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i-FI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fi-FI" sz="1400" b="0" i="0" u="none" strike="noStrike" kern="12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8698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2419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dirty="0"/>
              <a:t>Vapaa-ajan asuntojen toimitukset</a:t>
            </a:r>
            <a:br>
              <a:rPr lang="fi-FI" dirty="0"/>
            </a:br>
            <a:endParaRPr lang="fi-FI" sz="2800" dirty="0">
              <a:solidFill>
                <a:schemeClr val="accent3"/>
              </a:solidFill>
            </a:endParaRPr>
          </a:p>
        </p:txBody>
      </p:sp>
      <p:graphicFrame>
        <p:nvGraphicFramePr>
          <p:cNvPr id="10" name="Sisällön paikkamerkki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506739"/>
              </p:ext>
            </p:extLst>
          </p:nvPr>
        </p:nvGraphicFramePr>
        <p:xfrm>
          <a:off x="369845" y="1450208"/>
          <a:ext cx="11353800" cy="5049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kstiruutu 18">
            <a:extLst>
              <a:ext uri="{FF2B5EF4-FFF2-40B4-BE49-F238E27FC236}">
                <a16:creationId xmlns:a16="http://schemas.microsoft.com/office/drawing/2014/main" id="{EBE67008-81FB-CA69-41BB-827A9CA4EB14}"/>
              </a:ext>
            </a:extLst>
          </p:cNvPr>
          <p:cNvSpPr txBox="1"/>
          <p:nvPr/>
        </p:nvSpPr>
        <p:spPr>
          <a:xfrm>
            <a:off x="2320622" y="3028890"/>
            <a:ext cx="899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b="1" dirty="0">
                <a:solidFill>
                  <a:schemeClr val="accent5"/>
                </a:solidFill>
              </a:rPr>
              <a:t>+20 %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F544769-8F7E-BE80-E0DB-4C8D8BDDF7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7357" y="6460950"/>
            <a:ext cx="6445171" cy="309720"/>
          </a:xfrm>
        </p:spPr>
        <p:txBody>
          <a:bodyPr/>
          <a:lstStyle/>
          <a:p>
            <a:pPr>
              <a:defRPr/>
            </a:pPr>
            <a:r>
              <a:rPr lang="fi-FI"/>
              <a:t>9.7.2026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DA52517-9949-C60B-256F-224ED6A57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C344B30-E6D0-6C65-14C2-C84695220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4F711-C87F-45F6-8F4D-1E73ECD059FE}" type="slidenum">
              <a:rPr lang="fi-FI" smtClean="0"/>
              <a:pPr>
                <a:defRPr/>
              </a:pPr>
              <a:t>12</a:t>
            </a:fld>
            <a:endParaRPr lang="fi-FI"/>
          </a:p>
        </p:txBody>
      </p:sp>
      <p:sp>
        <p:nvSpPr>
          <p:cNvPr id="5" name="Tekstiruutu 18">
            <a:extLst>
              <a:ext uri="{FF2B5EF4-FFF2-40B4-BE49-F238E27FC236}">
                <a16:creationId xmlns:a16="http://schemas.microsoft.com/office/drawing/2014/main" id="{6BFD5024-04E7-488F-C0D3-F4BB1320C3CC}"/>
              </a:ext>
            </a:extLst>
          </p:cNvPr>
          <p:cNvSpPr txBox="1"/>
          <p:nvPr/>
        </p:nvSpPr>
        <p:spPr>
          <a:xfrm>
            <a:off x="4537996" y="2004222"/>
            <a:ext cx="899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b="1" dirty="0">
                <a:solidFill>
                  <a:schemeClr val="accent5"/>
                </a:solidFill>
              </a:rPr>
              <a:t>-4 %</a:t>
            </a:r>
          </a:p>
        </p:txBody>
      </p:sp>
    </p:spTree>
    <p:extLst>
      <p:ext uri="{BB962C8B-B14F-4D97-AF65-F5344CB8AC3E}">
        <p14:creationId xmlns:p14="http://schemas.microsoft.com/office/powerpoint/2010/main" val="3158898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4D39B-58F3-BC06-0601-EA9C99785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8AC105-BA7C-6B64-E06A-EFBF1F494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dirty="0"/>
              <a:t>Vapaa-ajan asuntojen toimituksien kertymä</a:t>
            </a:r>
            <a:endParaRPr lang="fi-FI" sz="2800" dirty="0">
              <a:solidFill>
                <a:schemeClr val="accent1"/>
              </a:solidFill>
            </a:endParaRP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AF3AB4CD-7E53-011E-EB36-66E3845900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0476008"/>
              </p:ext>
            </p:extLst>
          </p:nvPr>
        </p:nvGraphicFramePr>
        <p:xfrm>
          <a:off x="386613" y="1464056"/>
          <a:ext cx="11353800" cy="5049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0C49C18-993F-A46F-7805-D161654EB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9.7.2026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5022D300-8742-F563-BF03-4B3903B86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95976D2-12D8-B534-65B8-AD7F8FD34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4F711-C87F-45F6-8F4D-1E73ECD059FE}" type="slidenum">
              <a:rPr lang="fi-FI" smtClean="0"/>
              <a:pPr>
                <a:defRPr/>
              </a:pPr>
              <a:t>13</a:t>
            </a:fld>
            <a:endParaRPr lang="fi-FI"/>
          </a:p>
        </p:txBody>
      </p:sp>
      <p:sp>
        <p:nvSpPr>
          <p:cNvPr id="3" name="Tekstiruutu 18">
            <a:extLst>
              <a:ext uri="{FF2B5EF4-FFF2-40B4-BE49-F238E27FC236}">
                <a16:creationId xmlns:a16="http://schemas.microsoft.com/office/drawing/2014/main" id="{47FA39A4-12D6-E966-C828-96810F6B0473}"/>
              </a:ext>
            </a:extLst>
          </p:cNvPr>
          <p:cNvSpPr txBox="1"/>
          <p:nvPr/>
        </p:nvSpPr>
        <p:spPr>
          <a:xfrm>
            <a:off x="3901385" y="3362338"/>
            <a:ext cx="964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b="1" dirty="0">
                <a:solidFill>
                  <a:schemeClr val="accent5"/>
                </a:solidFill>
              </a:rPr>
              <a:t>+5 %</a:t>
            </a:r>
          </a:p>
        </p:txBody>
      </p:sp>
    </p:spTree>
    <p:extLst>
      <p:ext uri="{BB962C8B-B14F-4D97-AF65-F5344CB8AC3E}">
        <p14:creationId xmlns:p14="http://schemas.microsoft.com/office/powerpoint/2010/main" val="90572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dirty="0"/>
              <a:t>Vapaa-ajan asuntojen myynti </a:t>
            </a:r>
            <a:br>
              <a:rPr lang="fi-FI" dirty="0"/>
            </a:br>
            <a:endParaRPr lang="fi-FI" sz="2800" dirty="0">
              <a:solidFill>
                <a:schemeClr val="accent3"/>
              </a:solidFill>
            </a:endParaRPr>
          </a:p>
        </p:txBody>
      </p:sp>
      <p:graphicFrame>
        <p:nvGraphicFramePr>
          <p:cNvPr id="10" name="Sisällön paikkamerkki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3438949"/>
              </p:ext>
            </p:extLst>
          </p:nvPr>
        </p:nvGraphicFramePr>
        <p:xfrm>
          <a:off x="369845" y="1450208"/>
          <a:ext cx="11353800" cy="5049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kstiruutu 18">
            <a:extLst>
              <a:ext uri="{FF2B5EF4-FFF2-40B4-BE49-F238E27FC236}">
                <a16:creationId xmlns:a16="http://schemas.microsoft.com/office/drawing/2014/main" id="{EBE67008-81FB-CA69-41BB-827A9CA4EB14}"/>
              </a:ext>
            </a:extLst>
          </p:cNvPr>
          <p:cNvSpPr txBox="1"/>
          <p:nvPr/>
        </p:nvSpPr>
        <p:spPr>
          <a:xfrm>
            <a:off x="2329053" y="1781457"/>
            <a:ext cx="899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b="1" dirty="0">
                <a:solidFill>
                  <a:schemeClr val="accent5"/>
                </a:solidFill>
              </a:rPr>
              <a:t>+38 %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F544769-8F7E-BE80-E0DB-4C8D8BDDF7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7357" y="6460950"/>
            <a:ext cx="6445171" cy="309720"/>
          </a:xfrm>
        </p:spPr>
        <p:txBody>
          <a:bodyPr/>
          <a:lstStyle/>
          <a:p>
            <a:pPr>
              <a:defRPr/>
            </a:pPr>
            <a:r>
              <a:rPr lang="fi-FI"/>
              <a:t>9.7.2026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DA52517-9949-C60B-256F-224ED6A57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C344B30-E6D0-6C65-14C2-C84695220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4F711-C87F-45F6-8F4D-1E73ECD059FE}" type="slidenum">
              <a:rPr lang="fi-FI" smtClean="0"/>
              <a:pPr>
                <a:defRPr/>
              </a:pPr>
              <a:t>14</a:t>
            </a:fld>
            <a:endParaRPr lang="fi-FI"/>
          </a:p>
        </p:txBody>
      </p:sp>
      <p:sp>
        <p:nvSpPr>
          <p:cNvPr id="5" name="Tekstiruutu 18">
            <a:extLst>
              <a:ext uri="{FF2B5EF4-FFF2-40B4-BE49-F238E27FC236}">
                <a16:creationId xmlns:a16="http://schemas.microsoft.com/office/drawing/2014/main" id="{2E657C30-019E-197C-AED9-E1CC41CD23BC}"/>
              </a:ext>
            </a:extLst>
          </p:cNvPr>
          <p:cNvSpPr txBox="1"/>
          <p:nvPr/>
        </p:nvSpPr>
        <p:spPr>
          <a:xfrm>
            <a:off x="4537996" y="3134037"/>
            <a:ext cx="899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b="1" dirty="0">
                <a:solidFill>
                  <a:schemeClr val="accent5"/>
                </a:solidFill>
              </a:rPr>
              <a:t>-35 %</a:t>
            </a:r>
          </a:p>
        </p:txBody>
      </p:sp>
    </p:spTree>
    <p:extLst>
      <p:ext uri="{BB962C8B-B14F-4D97-AF65-F5344CB8AC3E}">
        <p14:creationId xmlns:p14="http://schemas.microsoft.com/office/powerpoint/2010/main" val="779452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CEF9F-34D3-6154-628A-1D023282E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2A0A1B-FAE1-CD90-2272-5106BED00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dirty="0"/>
              <a:t>Vapaa-ajan asuntojen myynnin kertymä</a:t>
            </a:r>
            <a:endParaRPr lang="fi-FI" sz="2800" dirty="0">
              <a:solidFill>
                <a:schemeClr val="accent1"/>
              </a:solidFill>
            </a:endParaRP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B218865B-D984-2CAD-1F93-0FA47F4DC3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9495880"/>
              </p:ext>
            </p:extLst>
          </p:nvPr>
        </p:nvGraphicFramePr>
        <p:xfrm>
          <a:off x="386613" y="1464056"/>
          <a:ext cx="11353800" cy="5049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D07D572-A5BC-68BA-8C49-BEEAD2348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9.7.2026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0A82E82-EE2B-53ED-C3DC-5CF59EE0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25E9442-2DF5-9554-C8A1-8CACCA872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4F711-C87F-45F6-8F4D-1E73ECD059FE}" type="slidenum">
              <a:rPr lang="fi-FI" smtClean="0"/>
              <a:pPr>
                <a:defRPr/>
              </a:pPr>
              <a:t>15</a:t>
            </a:fld>
            <a:endParaRPr lang="fi-FI"/>
          </a:p>
        </p:txBody>
      </p:sp>
      <p:sp>
        <p:nvSpPr>
          <p:cNvPr id="3" name="Tekstiruutu 18">
            <a:extLst>
              <a:ext uri="{FF2B5EF4-FFF2-40B4-BE49-F238E27FC236}">
                <a16:creationId xmlns:a16="http://schemas.microsoft.com/office/drawing/2014/main" id="{379A7718-B8EB-73C5-9568-62367E404EEA}"/>
              </a:ext>
            </a:extLst>
          </p:cNvPr>
          <p:cNvSpPr txBox="1"/>
          <p:nvPr/>
        </p:nvSpPr>
        <p:spPr>
          <a:xfrm>
            <a:off x="4229369" y="3686218"/>
            <a:ext cx="964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b="1" dirty="0">
                <a:solidFill>
                  <a:schemeClr val="accent5"/>
                </a:solidFill>
              </a:rPr>
              <a:t>-2 %</a:t>
            </a:r>
          </a:p>
        </p:txBody>
      </p:sp>
    </p:spTree>
    <p:extLst>
      <p:ext uri="{BB962C8B-B14F-4D97-AF65-F5344CB8AC3E}">
        <p14:creationId xmlns:p14="http://schemas.microsoft.com/office/powerpoint/2010/main" val="1715199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24086" y="366533"/>
            <a:ext cx="11161240" cy="792088"/>
          </a:xfrm>
        </p:spPr>
        <p:txBody>
          <a:bodyPr/>
          <a:lstStyle/>
          <a:p>
            <a:r>
              <a:rPr lang="fi-FI"/>
              <a:t>Vapaa-ajan asuntojen tilauskanta</a:t>
            </a:r>
            <a:br>
              <a:rPr lang="fi-FI"/>
            </a:br>
            <a:endParaRPr lang="fi-FI"/>
          </a:p>
        </p:txBody>
      </p:sp>
      <p:sp>
        <p:nvSpPr>
          <p:cNvPr id="22" name="Tekstiruutu 18">
            <a:extLst>
              <a:ext uri="{FF2B5EF4-FFF2-40B4-BE49-F238E27FC236}">
                <a16:creationId xmlns:a16="http://schemas.microsoft.com/office/drawing/2014/main" id="{93FD4381-E1BC-82E5-E3A5-DA9AB38BA79D}"/>
              </a:ext>
            </a:extLst>
          </p:cNvPr>
          <p:cNvSpPr txBox="1"/>
          <p:nvPr/>
        </p:nvSpPr>
        <p:spPr>
          <a:xfrm>
            <a:off x="6887394" y="4255847"/>
            <a:ext cx="835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1800" b="1">
                <a:solidFill>
                  <a:schemeClr val="accent5"/>
                </a:solidFill>
              </a:rPr>
              <a:t>+25 %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CF8B632-7FCC-814B-9CB5-22EB6C57E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9.7.2026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B23DD41-587B-FF4C-DBCC-D19337F91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7D8C364-25E7-8720-9284-BEE7535B9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4F711-C87F-45F6-8F4D-1E73ECD059FE}" type="slidenum">
              <a:rPr lang="fi-FI" smtClean="0"/>
              <a:pPr>
                <a:defRPr/>
              </a:pPr>
              <a:t>16</a:t>
            </a:fld>
            <a:endParaRPr lang="fi-FI"/>
          </a:p>
        </p:txBody>
      </p:sp>
      <p:graphicFrame>
        <p:nvGraphicFramePr>
          <p:cNvPr id="21" name="Sisällön paikkamerkki 9">
            <a:extLst>
              <a:ext uri="{FF2B5EF4-FFF2-40B4-BE49-F238E27FC236}">
                <a16:creationId xmlns:a16="http://schemas.microsoft.com/office/drawing/2014/main" id="{87984B64-710D-24E0-2DBA-526A74B309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0340163"/>
              </p:ext>
            </p:extLst>
          </p:nvPr>
        </p:nvGraphicFramePr>
        <p:xfrm>
          <a:off x="360363" y="1331913"/>
          <a:ext cx="10431462" cy="5051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Kaavio 6">
            <a:extLst>
              <a:ext uri="{FF2B5EF4-FFF2-40B4-BE49-F238E27FC236}">
                <a16:creationId xmlns:a16="http://schemas.microsoft.com/office/drawing/2014/main" id="{28B8D3CF-6AA6-7256-A125-F93EB8CBA6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4144433"/>
              </p:ext>
            </p:extLst>
          </p:nvPr>
        </p:nvGraphicFramePr>
        <p:xfrm>
          <a:off x="9945724" y="870357"/>
          <a:ext cx="1886276" cy="1842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01141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F9892138-641D-49D9-B981-44D6F2E20A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1531" y="2556507"/>
            <a:ext cx="9265029" cy="1744985"/>
          </a:xfrm>
        </p:spPr>
        <p:txBody>
          <a:bodyPr/>
          <a:lstStyle/>
          <a:p>
            <a:br>
              <a:rPr lang="fi-FI" sz="3200" dirty="0"/>
            </a:br>
            <a:r>
              <a:rPr lang="fi-FI" sz="2400" b="0" dirty="0">
                <a:solidFill>
                  <a:schemeClr val="tx2"/>
                </a:solidFill>
              </a:rPr>
              <a:t>Pientaloteollisuus PTT ry		</a:t>
            </a:r>
            <a:r>
              <a:rPr lang="fi-FI" sz="2400" b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Hirsitaloteollisuus ry</a:t>
            </a:r>
          </a:p>
          <a:p>
            <a:r>
              <a:rPr lang="fi-FI" sz="2400" b="0" dirty="0">
                <a:solidFill>
                  <a:schemeClr val="tx2"/>
                </a:solidFill>
              </a:rPr>
              <a:t>Kimmo Rautiainen			</a:t>
            </a:r>
            <a:r>
              <a:rPr lang="fi-FI" sz="2400" b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Seppo Romppainen</a:t>
            </a:r>
            <a:endParaRPr lang="fi-FI" sz="2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94A827E-39EE-432D-ACAE-6E7ACA83C4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sz="2400" b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kimmo.rautiainen@rt.fi</a:t>
            </a:r>
            <a:r>
              <a:rPr lang="fi-FI" sz="2400" b="0">
                <a:solidFill>
                  <a:schemeClr val="bg1"/>
                </a:solidFill>
              </a:rPr>
              <a:t> 		</a:t>
            </a:r>
            <a:r>
              <a:rPr lang="fi-FI" sz="2400" b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seppo.romppainen@hirsikoti.fi</a:t>
            </a:r>
            <a:endParaRPr lang="fi-FI" sz="2400" b="0">
              <a:solidFill>
                <a:schemeClr val="bg1"/>
              </a:solidFill>
            </a:endParaRPr>
          </a:p>
          <a:p>
            <a:endParaRPr lang="fi-FI">
              <a:solidFill>
                <a:schemeClr val="bg1"/>
              </a:solidFill>
            </a:endParaRP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98FC827-0B75-4FBA-A57F-5B3E41414A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sz="2400" b="0" dirty="0"/>
              <a:t>p. 0400 381 444			</a:t>
            </a:r>
            <a:r>
              <a:rPr lang="fi-FI" sz="2400" b="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p. </a:t>
            </a:r>
            <a:r>
              <a:rPr lang="fi-FI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050 376 5901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D7D5C71-12C4-B233-B433-BD5C5C8F8D3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71531" y="2461389"/>
            <a:ext cx="3181733" cy="792162"/>
          </a:xfrm>
        </p:spPr>
        <p:txBody>
          <a:bodyPr/>
          <a:lstStyle/>
          <a:p>
            <a:r>
              <a:rPr lang="fi-FI" sz="3200" kern="1200" baseline="0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Lisätietoja: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525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/>
              <a:t>Suhdanneodotukset 2Q2026:n jälkeen</a:t>
            </a:r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</p:nvPr>
        </p:nvGraphicFramePr>
        <p:xfrm>
          <a:off x="558256" y="1598093"/>
          <a:ext cx="11432102" cy="4922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D2281EC-DCCB-CA0A-9951-388AD31AA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9.7.2026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C798111-AC2E-52F0-59C1-BEC6FEE78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0477D94-4439-3D09-5BD4-3E40E512F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4F711-C87F-45F6-8F4D-1E73ECD059FE}" type="slidenum">
              <a:rPr lang="fi-FI" smtClean="0"/>
              <a:pPr>
                <a:defRPr/>
              </a:pPr>
              <a:t>2</a:t>
            </a:fld>
            <a:endParaRPr lang="fi-FI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 rot="16200000">
            <a:off x="47563" y="3610561"/>
            <a:ext cx="99155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571500" defTabSz="7620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defTabSz="7620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714500" defTabSz="7620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286000" defTabSz="7620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hangingPunct="0"/>
            <a:r>
              <a:rPr lang="fi-FI" sz="16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Saldoluku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FFD16386-78A5-4B70-BCCA-9F4E20052774}"/>
              </a:ext>
            </a:extLst>
          </p:cNvPr>
          <p:cNvSpPr txBox="1"/>
          <p:nvPr/>
        </p:nvSpPr>
        <p:spPr>
          <a:xfrm>
            <a:off x="381041" y="1023350"/>
            <a:ext cx="989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PTT:n ja Hirsitaloteollisuuden jäsenten odotukset nousivat selvästi.</a:t>
            </a:r>
          </a:p>
        </p:txBody>
      </p:sp>
    </p:spTree>
    <p:extLst>
      <p:ext uri="{BB962C8B-B14F-4D97-AF65-F5344CB8AC3E}">
        <p14:creationId xmlns:p14="http://schemas.microsoft.com/office/powerpoint/2010/main" val="1687637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CA40ABA-BAC2-4C91-B70D-5C17CC6FC0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dirty="0"/>
              <a:t>2Q2026		</a:t>
            </a:r>
          </a:p>
          <a:p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5B3E991-C7C5-6EE1-6B32-7296BA9E23C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71530" y="2692130"/>
            <a:ext cx="9984848" cy="792162"/>
          </a:xfrm>
        </p:spPr>
        <p:txBody>
          <a:bodyPr/>
          <a:lstStyle/>
          <a:p>
            <a:r>
              <a:rPr lang="fi-FI" sz="4800" kern="1200" baseline="0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Omakoti- ja paritalot</a:t>
            </a:r>
            <a:endParaRPr lang="fi-FI"/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9F68AE40-3453-BE09-715A-9FD21C0935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71910" y="3576849"/>
            <a:ext cx="7128252" cy="428625"/>
          </a:xfrm>
        </p:spPr>
        <p:txBody>
          <a:bodyPr/>
          <a:lstStyle/>
          <a:p>
            <a:pPr marL="0" indent="0"/>
            <a:r>
              <a:rPr lang="fi-FI"/>
              <a:t>Kotimaan toimitukset, myynti ja tilauskanta</a:t>
            </a:r>
          </a:p>
        </p:txBody>
      </p:sp>
    </p:spTree>
    <p:extLst>
      <p:ext uri="{BB962C8B-B14F-4D97-AF65-F5344CB8AC3E}">
        <p14:creationId xmlns:p14="http://schemas.microsoft.com/office/powerpoint/2010/main" val="2080014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22FC8-A411-D2C6-35BB-EE4C1C509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4C3516-39AF-4FBB-D2A8-3A8FBB11C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fi-FI" sz="3600" dirty="0"/>
              <a:t>Avainluvut 2Q2026</a:t>
            </a:r>
            <a:br>
              <a:rPr lang="fi-FI" sz="3600" dirty="0"/>
            </a:br>
            <a:r>
              <a:rPr lang="fi-FI" sz="2800" dirty="0">
                <a:solidFill>
                  <a:schemeClr val="tx2"/>
                </a:solidFill>
              </a:rPr>
              <a:t>Omakoti- ja paritalot</a:t>
            </a:r>
            <a:br>
              <a:rPr lang="fi-FI" sz="3600" dirty="0"/>
            </a:br>
            <a:endParaRPr lang="fi-FI" sz="3600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7CDC297B-B4D7-E324-AF00-5A1DB2096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9.7.2026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06D7C20-3D75-995C-2FC7-53D612634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5BD10DC-90CF-D7D7-C71D-ED4095784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4F711-C87F-45F6-8F4D-1E73ECD059FE}" type="slidenum">
              <a:rPr lang="fi-FI" smtClean="0"/>
              <a:pPr>
                <a:defRPr/>
              </a:pPr>
              <a:t>4</a:t>
            </a:fld>
            <a:endParaRPr lang="fi-FI"/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214C155D-35F3-8198-193D-0A3FD5F78F5F}"/>
              </a:ext>
            </a:extLst>
          </p:cNvPr>
          <p:cNvSpPr txBox="1"/>
          <p:nvPr/>
        </p:nvSpPr>
        <p:spPr>
          <a:xfrm>
            <a:off x="472807" y="4611152"/>
            <a:ext cx="6678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fi-FI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Muutos verrattuna edellisvuoteen</a:t>
            </a:r>
          </a:p>
          <a:p>
            <a:r>
              <a:rPr lang="fi-FI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**Muutos viimeisen vuosineljänneksen aikana</a:t>
            </a:r>
          </a:p>
        </p:txBody>
      </p:sp>
      <p:graphicFrame>
        <p:nvGraphicFramePr>
          <p:cNvPr id="11" name="Taulukko 10">
            <a:extLst>
              <a:ext uri="{FF2B5EF4-FFF2-40B4-BE49-F238E27FC236}">
                <a16:creationId xmlns:a16="http://schemas.microsoft.com/office/drawing/2014/main" id="{E41D1DA4-E7F8-F116-8962-68917A53AD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386417"/>
              </p:ext>
            </p:extLst>
          </p:nvPr>
        </p:nvGraphicFramePr>
        <p:xfrm>
          <a:off x="472807" y="2332246"/>
          <a:ext cx="6832127" cy="1751528"/>
        </p:xfrm>
        <a:graphic>
          <a:graphicData uri="http://schemas.openxmlformats.org/drawingml/2006/table">
            <a:tbl>
              <a:tblPr/>
              <a:tblGrid>
                <a:gridCol w="2498252">
                  <a:extLst>
                    <a:ext uri="{9D8B030D-6E8A-4147-A177-3AD203B41FA5}">
                      <a16:colId xmlns:a16="http://schemas.microsoft.com/office/drawing/2014/main" val="373700698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036956270"/>
                    </a:ext>
                  </a:extLst>
                </a:gridCol>
                <a:gridCol w="1266825">
                  <a:extLst>
                    <a:ext uri="{9D8B030D-6E8A-4147-A177-3AD203B41FA5}">
                      <a16:colId xmlns:a16="http://schemas.microsoft.com/office/drawing/2014/main" val="4257523067"/>
                    </a:ext>
                  </a:extLst>
                </a:gridCol>
                <a:gridCol w="885825">
                  <a:extLst>
                    <a:ext uri="{9D8B030D-6E8A-4147-A177-3AD203B41FA5}">
                      <a16:colId xmlns:a16="http://schemas.microsoft.com/office/drawing/2014/main" val="3411896026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1455306181"/>
                    </a:ext>
                  </a:extLst>
                </a:gridCol>
              </a:tblGrid>
              <a:tr h="351306">
                <a:tc>
                  <a:txBody>
                    <a:bodyPr/>
                    <a:lstStyle/>
                    <a:p>
                      <a:pPr algn="l" fontAlgn="b"/>
                      <a:endParaRPr lang="fi-F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Viimeisin neljännes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fi-FI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i-FI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Vuoden alusta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fi-FI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605065"/>
                  </a:ext>
                </a:extLst>
              </a:tr>
              <a:tr h="351306">
                <a:tc>
                  <a:txBody>
                    <a:bodyPr/>
                    <a:lstStyle/>
                    <a:p>
                      <a:pPr algn="l" fontAlgn="b"/>
                      <a:endParaRPr lang="fi-FI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2Q2026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Muutos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Q1+Q2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Muutos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673303"/>
                  </a:ext>
                </a:extLst>
              </a:tr>
              <a:tr h="35130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Talotoimitukset (kpl)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i-FI" sz="14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-3 %*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i-FI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904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i-FI" sz="14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+5 %*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2839170"/>
                  </a:ext>
                </a:extLst>
              </a:tr>
              <a:tr h="351306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Myynti/uudet kaupat (kpl)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i-FI" sz="14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-10 %*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1 112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+3 %*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5135265"/>
                  </a:ext>
                </a:extLst>
              </a:tr>
              <a:tr h="346304">
                <a:tc>
                  <a:txBody>
                    <a:bodyPr/>
                    <a:lstStyle/>
                    <a:p>
                      <a:pPr algn="l" fontAlgn="b"/>
                      <a:r>
                        <a:rPr lang="fi-FI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Tilauskanta kesäkuun lopussa</a:t>
                      </a:r>
                      <a:endParaRPr lang="fi-FI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i-FI" sz="1400" b="0" i="0" u="none" strike="noStrike" kern="120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+8 %**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i-FI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fi-FI" sz="1400" b="0" i="0" u="none" strike="noStrike" kern="12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8698673"/>
                  </a:ext>
                </a:extLst>
              </a:tr>
            </a:tbl>
          </a:graphicData>
        </a:graphic>
      </p:graphicFrame>
      <p:graphicFrame>
        <p:nvGraphicFramePr>
          <p:cNvPr id="7" name="Kaavio 6">
            <a:extLst>
              <a:ext uri="{FF2B5EF4-FFF2-40B4-BE49-F238E27FC236}">
                <a16:creationId xmlns:a16="http://schemas.microsoft.com/office/drawing/2014/main" id="{80BAB96C-61B8-4F35-CDD5-9D8FC6B0AD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6454480"/>
              </p:ext>
            </p:extLst>
          </p:nvPr>
        </p:nvGraphicFramePr>
        <p:xfrm>
          <a:off x="7762211" y="1079173"/>
          <a:ext cx="4069789" cy="4257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14818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F19A3-2C60-7BAF-41D6-9B0ACF318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A76312-9CDB-DAAC-C94F-B509E846C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dirty="0"/>
              <a:t>Omakoti- ja paritalojen toimitukset</a:t>
            </a:r>
            <a:endParaRPr lang="fi-FI" sz="2800" dirty="0">
              <a:solidFill>
                <a:schemeClr val="accent1"/>
              </a:solidFill>
            </a:endParaRP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19C3FED7-3B5D-AD4D-AE06-B81A762215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8370494"/>
              </p:ext>
            </p:extLst>
          </p:nvPr>
        </p:nvGraphicFramePr>
        <p:xfrm>
          <a:off x="386613" y="1464056"/>
          <a:ext cx="11353800" cy="5049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kstiruutu 18">
            <a:extLst>
              <a:ext uri="{FF2B5EF4-FFF2-40B4-BE49-F238E27FC236}">
                <a16:creationId xmlns:a16="http://schemas.microsoft.com/office/drawing/2014/main" id="{3D9C54BE-AD98-0731-F7B5-6FAD495F9204}"/>
              </a:ext>
            </a:extLst>
          </p:cNvPr>
          <p:cNvSpPr txBox="1"/>
          <p:nvPr/>
        </p:nvSpPr>
        <p:spPr>
          <a:xfrm>
            <a:off x="2215460" y="2858695"/>
            <a:ext cx="964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b="1" dirty="0">
                <a:solidFill>
                  <a:schemeClr val="tx2"/>
                </a:solidFill>
              </a:rPr>
              <a:t>+19 %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7874936-0B3C-B1AF-0A74-6E6A2E3DD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9.7.2026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DA0E18B-94F2-F47B-3E72-FC2E0DC48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046385D-0816-928B-EFD9-4C9606096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4F711-C87F-45F6-8F4D-1E73ECD059FE}" type="slidenum">
              <a:rPr lang="fi-FI" smtClean="0"/>
              <a:pPr>
                <a:defRPr/>
              </a:pPr>
              <a:t>5</a:t>
            </a:fld>
            <a:endParaRPr lang="fi-FI"/>
          </a:p>
        </p:txBody>
      </p:sp>
      <p:sp>
        <p:nvSpPr>
          <p:cNvPr id="3" name="Tekstiruutu 18">
            <a:extLst>
              <a:ext uri="{FF2B5EF4-FFF2-40B4-BE49-F238E27FC236}">
                <a16:creationId xmlns:a16="http://schemas.microsoft.com/office/drawing/2014/main" id="{5E43A8A2-B494-7DD7-EE6B-C56717243436}"/>
              </a:ext>
            </a:extLst>
          </p:cNvPr>
          <p:cNvSpPr txBox="1"/>
          <p:nvPr/>
        </p:nvSpPr>
        <p:spPr>
          <a:xfrm>
            <a:off x="4244285" y="1649020"/>
            <a:ext cx="964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b="1" dirty="0">
                <a:solidFill>
                  <a:schemeClr val="tx2"/>
                </a:solidFill>
              </a:rPr>
              <a:t>-3 %</a:t>
            </a:r>
          </a:p>
        </p:txBody>
      </p:sp>
    </p:spTree>
    <p:extLst>
      <p:ext uri="{BB962C8B-B14F-4D97-AF65-F5344CB8AC3E}">
        <p14:creationId xmlns:p14="http://schemas.microsoft.com/office/powerpoint/2010/main" val="3713366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F19A3-2C60-7BAF-41D6-9B0ACF318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A76312-9CDB-DAAC-C94F-B509E846C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dirty="0"/>
              <a:t>Omakoti- ja paritalojen toimituksien kertymä</a:t>
            </a:r>
            <a:endParaRPr lang="fi-FI" sz="2800" dirty="0">
              <a:solidFill>
                <a:schemeClr val="accent1"/>
              </a:solidFill>
            </a:endParaRP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19C3FED7-3B5D-AD4D-AE06-B81A762215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8732159"/>
              </p:ext>
            </p:extLst>
          </p:nvPr>
        </p:nvGraphicFramePr>
        <p:xfrm>
          <a:off x="386613" y="1464056"/>
          <a:ext cx="11353800" cy="5049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7874936-0B3C-B1AF-0A74-6E6A2E3DD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9.7.2026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DA0E18B-94F2-F47B-3E72-FC2E0DC48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046385D-0816-928B-EFD9-4C9606096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4F711-C87F-45F6-8F4D-1E73ECD059FE}" type="slidenum">
              <a:rPr lang="fi-FI" smtClean="0"/>
              <a:pPr>
                <a:defRPr/>
              </a:pPr>
              <a:t>6</a:t>
            </a:fld>
            <a:endParaRPr lang="fi-FI"/>
          </a:p>
        </p:txBody>
      </p:sp>
      <p:sp>
        <p:nvSpPr>
          <p:cNvPr id="3" name="Tekstiruutu 18">
            <a:extLst>
              <a:ext uri="{FF2B5EF4-FFF2-40B4-BE49-F238E27FC236}">
                <a16:creationId xmlns:a16="http://schemas.microsoft.com/office/drawing/2014/main" id="{5E43A8A2-B494-7DD7-EE6B-C56717243436}"/>
              </a:ext>
            </a:extLst>
          </p:cNvPr>
          <p:cNvSpPr txBox="1"/>
          <p:nvPr/>
        </p:nvSpPr>
        <p:spPr>
          <a:xfrm>
            <a:off x="3901385" y="3362338"/>
            <a:ext cx="964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b="1" dirty="0">
                <a:solidFill>
                  <a:schemeClr val="tx2"/>
                </a:solidFill>
              </a:rPr>
              <a:t>+5 %</a:t>
            </a:r>
          </a:p>
        </p:txBody>
      </p:sp>
    </p:spTree>
    <p:extLst>
      <p:ext uri="{BB962C8B-B14F-4D97-AF65-F5344CB8AC3E}">
        <p14:creationId xmlns:p14="http://schemas.microsoft.com/office/powerpoint/2010/main" val="1587031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F19A3-2C60-7BAF-41D6-9B0ACF318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A76312-9CDB-DAAC-C94F-B509E846C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dirty="0"/>
              <a:t>Omakoti- ja paritalojen myynti</a:t>
            </a:r>
            <a:endParaRPr lang="fi-FI" sz="2800" dirty="0">
              <a:solidFill>
                <a:schemeClr val="accent1"/>
              </a:solidFill>
            </a:endParaRP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19C3FED7-3B5D-AD4D-AE06-B81A762215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6333413"/>
              </p:ext>
            </p:extLst>
          </p:nvPr>
        </p:nvGraphicFramePr>
        <p:xfrm>
          <a:off x="386613" y="1464056"/>
          <a:ext cx="11353800" cy="5049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kstiruutu 18">
            <a:extLst>
              <a:ext uri="{FF2B5EF4-FFF2-40B4-BE49-F238E27FC236}">
                <a16:creationId xmlns:a16="http://schemas.microsoft.com/office/drawing/2014/main" id="{3D9C54BE-AD98-0731-F7B5-6FAD495F9204}"/>
              </a:ext>
            </a:extLst>
          </p:cNvPr>
          <p:cNvSpPr txBox="1"/>
          <p:nvPr/>
        </p:nvSpPr>
        <p:spPr>
          <a:xfrm>
            <a:off x="2215460" y="1379216"/>
            <a:ext cx="964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b="1" dirty="0">
                <a:solidFill>
                  <a:schemeClr val="tx2"/>
                </a:solidFill>
              </a:rPr>
              <a:t>+19 %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7874936-0B3C-B1AF-0A74-6E6A2E3DD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9.7.2026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DA0E18B-94F2-F47B-3E72-FC2E0DC48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046385D-0816-928B-EFD9-4C9606096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4F711-C87F-45F6-8F4D-1E73ECD059FE}" type="slidenum">
              <a:rPr lang="fi-FI" smtClean="0"/>
              <a:pPr>
                <a:defRPr/>
              </a:pPr>
              <a:t>7</a:t>
            </a:fld>
            <a:endParaRPr lang="fi-FI"/>
          </a:p>
        </p:txBody>
      </p:sp>
      <p:sp>
        <p:nvSpPr>
          <p:cNvPr id="3" name="Tekstiruutu 18">
            <a:extLst>
              <a:ext uri="{FF2B5EF4-FFF2-40B4-BE49-F238E27FC236}">
                <a16:creationId xmlns:a16="http://schemas.microsoft.com/office/drawing/2014/main" id="{9F73AABD-4E86-E01B-0E86-74E124E9CB2F}"/>
              </a:ext>
            </a:extLst>
          </p:cNvPr>
          <p:cNvSpPr txBox="1"/>
          <p:nvPr/>
        </p:nvSpPr>
        <p:spPr>
          <a:xfrm>
            <a:off x="4044307" y="1379216"/>
            <a:ext cx="964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b="1" dirty="0">
                <a:solidFill>
                  <a:schemeClr val="tx2"/>
                </a:solidFill>
              </a:rPr>
              <a:t>-10 %</a:t>
            </a:r>
          </a:p>
        </p:txBody>
      </p:sp>
    </p:spTree>
    <p:extLst>
      <p:ext uri="{BB962C8B-B14F-4D97-AF65-F5344CB8AC3E}">
        <p14:creationId xmlns:p14="http://schemas.microsoft.com/office/powerpoint/2010/main" val="2057046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F19A3-2C60-7BAF-41D6-9B0ACF318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A76312-9CDB-DAAC-C94F-B509E846C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dirty="0"/>
              <a:t>Omakoti- ja paritalojen myynnin kertymä</a:t>
            </a:r>
            <a:endParaRPr lang="fi-FI" sz="2800" dirty="0">
              <a:solidFill>
                <a:schemeClr val="accent1"/>
              </a:solidFill>
            </a:endParaRP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19C3FED7-3B5D-AD4D-AE06-B81A762215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7061795"/>
              </p:ext>
            </p:extLst>
          </p:nvPr>
        </p:nvGraphicFramePr>
        <p:xfrm>
          <a:off x="386613" y="1464056"/>
          <a:ext cx="11353800" cy="5049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7874936-0B3C-B1AF-0A74-6E6A2E3DD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9.7.2026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DA0E18B-94F2-F47B-3E72-FC2E0DC48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046385D-0816-928B-EFD9-4C9606096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4F711-C87F-45F6-8F4D-1E73ECD059FE}" type="slidenum">
              <a:rPr lang="fi-FI" smtClean="0"/>
              <a:pPr>
                <a:defRPr/>
              </a:pPr>
              <a:t>8</a:t>
            </a:fld>
            <a:endParaRPr lang="fi-FI"/>
          </a:p>
        </p:txBody>
      </p:sp>
      <p:sp>
        <p:nvSpPr>
          <p:cNvPr id="3" name="Tekstiruutu 18">
            <a:extLst>
              <a:ext uri="{FF2B5EF4-FFF2-40B4-BE49-F238E27FC236}">
                <a16:creationId xmlns:a16="http://schemas.microsoft.com/office/drawing/2014/main" id="{5E43A8A2-B494-7DD7-EE6B-C56717243436}"/>
              </a:ext>
            </a:extLst>
          </p:cNvPr>
          <p:cNvSpPr txBox="1"/>
          <p:nvPr/>
        </p:nvSpPr>
        <p:spPr>
          <a:xfrm>
            <a:off x="4023553" y="2924188"/>
            <a:ext cx="964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b="1" dirty="0">
                <a:solidFill>
                  <a:schemeClr val="tx2"/>
                </a:solidFill>
              </a:rPr>
              <a:t>+3 %</a:t>
            </a:r>
          </a:p>
        </p:txBody>
      </p:sp>
    </p:spTree>
    <p:extLst>
      <p:ext uri="{BB962C8B-B14F-4D97-AF65-F5344CB8AC3E}">
        <p14:creationId xmlns:p14="http://schemas.microsoft.com/office/powerpoint/2010/main" val="2671436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24086" y="366533"/>
            <a:ext cx="11161240" cy="792088"/>
          </a:xfrm>
        </p:spPr>
        <p:txBody>
          <a:bodyPr/>
          <a:lstStyle/>
          <a:p>
            <a:r>
              <a:rPr lang="fi-FI" dirty="0"/>
              <a:t>Omakoti- ja paritaloasuntojen tilauskanta</a:t>
            </a:r>
            <a:br>
              <a:rPr lang="fi-FI" dirty="0"/>
            </a:br>
            <a:endParaRPr lang="fi-FI" dirty="0"/>
          </a:p>
        </p:txBody>
      </p:sp>
      <p:sp>
        <p:nvSpPr>
          <p:cNvPr id="22" name="Tekstiruutu 18">
            <a:extLst>
              <a:ext uri="{FF2B5EF4-FFF2-40B4-BE49-F238E27FC236}">
                <a16:creationId xmlns:a16="http://schemas.microsoft.com/office/drawing/2014/main" id="{93FD4381-E1BC-82E5-E3A5-DA9AB38BA79D}"/>
              </a:ext>
            </a:extLst>
          </p:cNvPr>
          <p:cNvSpPr txBox="1"/>
          <p:nvPr/>
        </p:nvSpPr>
        <p:spPr>
          <a:xfrm>
            <a:off x="6887394" y="4255847"/>
            <a:ext cx="835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1800" b="1">
                <a:solidFill>
                  <a:schemeClr val="accent5"/>
                </a:solidFill>
              </a:rPr>
              <a:t>+25 %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CF8B632-7FCC-814B-9CB5-22EB6C57E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9.7.2026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B23DD41-587B-FF4C-DBCC-D19337F91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Pientaloteollisuus PTT ry &amp; Hirsitaloteollisuus ry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7D8C364-25E7-8720-9284-BEE7535B9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4F711-C87F-45F6-8F4D-1E73ECD059FE}" type="slidenum">
              <a:rPr lang="fi-FI" smtClean="0"/>
              <a:pPr>
                <a:defRPr/>
              </a:pPr>
              <a:t>9</a:t>
            </a:fld>
            <a:endParaRPr lang="fi-FI"/>
          </a:p>
        </p:txBody>
      </p:sp>
      <p:graphicFrame>
        <p:nvGraphicFramePr>
          <p:cNvPr id="21" name="Sisällön paikkamerkki 9">
            <a:extLst>
              <a:ext uri="{FF2B5EF4-FFF2-40B4-BE49-F238E27FC236}">
                <a16:creationId xmlns:a16="http://schemas.microsoft.com/office/drawing/2014/main" id="{87984B64-710D-24E0-2DBA-526A74B309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7729293"/>
              </p:ext>
            </p:extLst>
          </p:nvPr>
        </p:nvGraphicFramePr>
        <p:xfrm>
          <a:off x="360363" y="1331913"/>
          <a:ext cx="10431462" cy="5051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Kaavio 4">
            <a:extLst>
              <a:ext uri="{FF2B5EF4-FFF2-40B4-BE49-F238E27FC236}">
                <a16:creationId xmlns:a16="http://schemas.microsoft.com/office/drawing/2014/main" id="{C8B3FB19-2BDD-39E8-FB63-4B095C8AFF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0122243"/>
              </p:ext>
            </p:extLst>
          </p:nvPr>
        </p:nvGraphicFramePr>
        <p:xfrm>
          <a:off x="9945724" y="870357"/>
          <a:ext cx="1886276" cy="1842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kstiruutu 18">
            <a:extLst>
              <a:ext uri="{FF2B5EF4-FFF2-40B4-BE49-F238E27FC236}">
                <a16:creationId xmlns:a16="http://schemas.microsoft.com/office/drawing/2014/main" id="{8AB74306-FC0B-E004-C6D8-33992C9D07CE}"/>
              </a:ext>
            </a:extLst>
          </p:cNvPr>
          <p:cNvSpPr txBox="1"/>
          <p:nvPr/>
        </p:nvSpPr>
        <p:spPr>
          <a:xfrm>
            <a:off x="5094052" y="2158640"/>
            <a:ext cx="964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b="1" dirty="0">
                <a:solidFill>
                  <a:schemeClr val="tx2"/>
                </a:solidFill>
              </a:rPr>
              <a:t>+8 %</a:t>
            </a:r>
          </a:p>
        </p:txBody>
      </p:sp>
      <p:sp>
        <p:nvSpPr>
          <p:cNvPr id="7" name="Tekstiruutu 18">
            <a:extLst>
              <a:ext uri="{FF2B5EF4-FFF2-40B4-BE49-F238E27FC236}">
                <a16:creationId xmlns:a16="http://schemas.microsoft.com/office/drawing/2014/main" id="{C27D0E70-F697-0840-D1E6-B286DFD06F20}"/>
              </a:ext>
            </a:extLst>
          </p:cNvPr>
          <p:cNvSpPr txBox="1"/>
          <p:nvPr/>
        </p:nvSpPr>
        <p:spPr>
          <a:xfrm>
            <a:off x="7810462" y="2136565"/>
            <a:ext cx="964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2000" b="1" dirty="0">
                <a:solidFill>
                  <a:schemeClr val="tx2"/>
                </a:solidFill>
              </a:rPr>
              <a:t>+8 %</a:t>
            </a:r>
          </a:p>
        </p:txBody>
      </p:sp>
    </p:spTree>
    <p:extLst>
      <p:ext uri="{BB962C8B-B14F-4D97-AF65-F5344CB8AC3E}">
        <p14:creationId xmlns:p14="http://schemas.microsoft.com/office/powerpoint/2010/main" val="2180212243"/>
      </p:ext>
    </p:extLst>
  </p:cSld>
  <p:clrMapOvr>
    <a:masterClrMapping/>
  </p:clrMapOvr>
</p:sld>
</file>

<file path=ppt/theme/theme1.xml><?xml version="1.0" encoding="utf-8"?>
<a:theme xmlns:a="http://schemas.openxmlformats.org/drawingml/2006/main" name="PTT_powerpointpohja_calibri">
  <a:themeElements>
    <a:clrScheme name="PTT uusi">
      <a:dk1>
        <a:srgbClr val="000000"/>
      </a:dk1>
      <a:lt1>
        <a:srgbClr val="FFFFFF"/>
      </a:lt1>
      <a:dk2>
        <a:srgbClr val="8CC83C"/>
      </a:dk2>
      <a:lt2>
        <a:srgbClr val="777777"/>
      </a:lt2>
      <a:accent1>
        <a:srgbClr val="8CC83C"/>
      </a:accent1>
      <a:accent2>
        <a:srgbClr val="EC6135"/>
      </a:accent2>
      <a:accent3>
        <a:srgbClr val="F0BA33"/>
      </a:accent3>
      <a:accent4>
        <a:srgbClr val="38B7B5"/>
      </a:accent4>
      <a:accent5>
        <a:srgbClr val="1D82C4"/>
      </a:accent5>
      <a:accent6>
        <a:srgbClr val="6955A0"/>
      </a:accent6>
      <a:hlink>
        <a:srgbClr val="004ACB"/>
      </a:hlink>
      <a:folHlink>
        <a:srgbClr val="004ACB"/>
      </a:folHlink>
    </a:clrScheme>
    <a:fontScheme name="Mukautettu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4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itys3" id="{FA7EB2E5-62A1-4588-89E4-480D16AAE48B}" vid="{1CFA66FC-9624-4C3D-895E-4CDA67AEAC65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39DC93027BA44E873F1BF819963FF7" ma:contentTypeVersion="21" ma:contentTypeDescription="Create a new document." ma:contentTypeScope="" ma:versionID="1dd3cc44ad92f67020b0f7a862f8d55f">
  <xsd:schema xmlns:xsd="http://www.w3.org/2001/XMLSchema" xmlns:xs="http://www.w3.org/2001/XMLSchema" xmlns:p="http://schemas.microsoft.com/office/2006/metadata/properties" xmlns:ns1="http://schemas.microsoft.com/sharepoint/v3" xmlns:ns2="5f512218-310a-4763-af54-26d27431d60a" xmlns:ns3="ec1ba8db-a862-4396-a8af-2ebc9411c522" targetNamespace="http://schemas.microsoft.com/office/2006/metadata/properties" ma:root="true" ma:fieldsID="ee5e00caa539dcb5c6b8c49b6e0231ec" ns1:_="" ns2:_="" ns3:_="">
    <xsd:import namespace="http://schemas.microsoft.com/sharepoint/v3"/>
    <xsd:import namespace="5f512218-310a-4763-af54-26d27431d60a"/>
    <xsd:import namespace="ec1ba8db-a862-4396-a8af-2ebc9411c5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512218-310a-4763-af54-26d27431d6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2b0897a-976a-40fc-9eb3-43b30155ff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1ba8db-a862-4396-a8af-2ebc9411c52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cadeb9a-3919-45c9-9db1-a6c0e16b7d49}" ma:internalName="TaxCatchAll" ma:showField="CatchAllData" ma:web="ec1ba8db-a862-4396-a8af-2ebc9411c5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5f512218-310a-4763-af54-26d27431d60a">
      <Terms xmlns="http://schemas.microsoft.com/office/infopath/2007/PartnerControls"/>
    </lcf76f155ced4ddcb4097134ff3c332f>
    <_ip_UnifiedCompliancePolicyProperties xmlns="http://schemas.microsoft.com/sharepoint/v3" xsi:nil="true"/>
    <TaxCatchAll xmlns="ec1ba8db-a862-4396-a8af-2ebc9411c522" xsi:nil="true"/>
  </documentManagement>
</p:properties>
</file>

<file path=customXml/itemProps1.xml><?xml version="1.0" encoding="utf-8"?>
<ds:datastoreItem xmlns:ds="http://schemas.openxmlformats.org/officeDocument/2006/customXml" ds:itemID="{58305194-D6C5-4B75-B3BD-0E2F329B49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f512218-310a-4763-af54-26d27431d60a"/>
    <ds:schemaRef ds:uri="ec1ba8db-a862-4396-a8af-2ebc9411c5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9150976-63C1-4394-ABC7-4F2004D869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5200C30-2454-4610-9093-47242649E5EB}">
  <ds:schemaRefs>
    <ds:schemaRef ds:uri="http://schemas.microsoft.com/office/2006/metadata/properties"/>
    <ds:schemaRef ds:uri="http://purl.org/dc/elements/1.1/"/>
    <ds:schemaRef ds:uri="5f512218-310a-4763-af54-26d27431d60a"/>
    <ds:schemaRef ds:uri="ec1ba8db-a862-4396-a8af-2ebc9411c522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sharepoint/v3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342e649a-c408-4687-a930-34aecd3b29e6}" enabled="0" method="" siteId="{342e649a-c408-4687-a930-34aecd3b29e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PTT_powerpointpohja_laaja</Template>
  <TotalTime>377</TotalTime>
  <Words>538</Words>
  <Application>Microsoft Office PowerPoint</Application>
  <PresentationFormat>Laajakuva</PresentationFormat>
  <Paragraphs>182</Paragraphs>
  <Slides>17</Slides>
  <Notes>17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21" baseType="lpstr">
      <vt:lpstr>Arial</vt:lpstr>
      <vt:lpstr>Calibri</vt:lpstr>
      <vt:lpstr>ReykjavikOne OT AGauge</vt:lpstr>
      <vt:lpstr>PTT_powerpointpohja_calibri</vt:lpstr>
      <vt:lpstr>Pientaloteollisuus PTT:n ja Hirsitaloteollisuuden suhdannekatsaus 2Q2026</vt:lpstr>
      <vt:lpstr>Suhdanneodotukset 2Q2026:n jälkeen</vt:lpstr>
      <vt:lpstr>Omakoti- ja paritalot</vt:lpstr>
      <vt:lpstr>Avainluvut 2Q2026 Omakoti- ja paritalot </vt:lpstr>
      <vt:lpstr>Omakoti- ja paritalojen toimitukset</vt:lpstr>
      <vt:lpstr>Omakoti- ja paritalojen toimituksien kertymä</vt:lpstr>
      <vt:lpstr>Omakoti- ja paritalojen myynti</vt:lpstr>
      <vt:lpstr>Omakoti- ja paritalojen myynnin kertymä</vt:lpstr>
      <vt:lpstr>Omakoti- ja paritaloasuntojen tilauskanta </vt:lpstr>
      <vt:lpstr>Vapaa-ajan asunnot</vt:lpstr>
      <vt:lpstr>Avainluvut 1Q2026 Vapaa-ajan asunnot </vt:lpstr>
      <vt:lpstr>Vapaa-ajan asuntojen toimitukset </vt:lpstr>
      <vt:lpstr>Vapaa-ajan asuntojen toimituksien kertymä</vt:lpstr>
      <vt:lpstr>Vapaa-ajan asuntojen myynti  </vt:lpstr>
      <vt:lpstr>Vapaa-ajan asuntojen myynnin kertymä</vt:lpstr>
      <vt:lpstr>Vapaa-ajan asuntojen tilauskanta </vt:lpstr>
      <vt:lpstr>Lisätietoja:</vt:lpstr>
    </vt:vector>
  </TitlesOfParts>
  <Company>EK liittoyhteiso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Tuomola Jenni</dc:creator>
  <cp:lastModifiedBy>Rautiainen Kimmo</cp:lastModifiedBy>
  <cp:revision>2</cp:revision>
  <cp:lastPrinted>2026-06-04T10:06:32Z</cp:lastPrinted>
  <dcterms:created xsi:type="dcterms:W3CDTF">2021-03-25T08:47:47Z</dcterms:created>
  <dcterms:modified xsi:type="dcterms:W3CDTF">2026-07-08T06:44:51Z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0x0101003E39DC93027BA44E873F1BF819963FF7</vt:lpwstr>
  </property>
  <property fmtid="{D5CDD505-2E9C-101B-9397-08002B2CF9AE}" pid="3" name="MediaServiceImageTags">
    <vt:lpwstr/>
  </property>
  <property fmtid="{D5CDD505-2E9C-101B-9397-08002B2CF9AE}" pid="4" name="Order">
    <vt:r8>2636100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