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2" r:id="rId4"/>
  </p:sldMasterIdLst>
  <p:notesMasterIdLst>
    <p:notesMasterId r:id="rId16"/>
  </p:notesMasterIdLst>
  <p:handoutMasterIdLst>
    <p:handoutMasterId r:id="rId17"/>
  </p:handoutMasterIdLst>
  <p:sldIdLst>
    <p:sldId id="376" r:id="rId5"/>
    <p:sldId id="434" r:id="rId6"/>
    <p:sldId id="447" r:id="rId7"/>
    <p:sldId id="433" r:id="rId8"/>
    <p:sldId id="448" r:id="rId9"/>
    <p:sldId id="446" r:id="rId10"/>
    <p:sldId id="449" r:id="rId11"/>
    <p:sldId id="445" r:id="rId12"/>
    <p:sldId id="450" r:id="rId13"/>
    <p:sldId id="413" r:id="rId14"/>
    <p:sldId id="379" r:id="rId15"/>
  </p:sldIdLst>
  <p:sldSz cx="12192000" cy="6858000"/>
  <p:notesSz cx="6724650" cy="97742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21" userDrawn="1">
          <p15:clr>
            <a:srgbClr val="A4A3A4"/>
          </p15:clr>
        </p15:guide>
        <p15:guide id="2" pos="67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 userDrawn="1">
          <p15:clr>
            <a:srgbClr val="A4A3A4"/>
          </p15:clr>
        </p15:guide>
        <p15:guide id="2" pos="2119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470343B-014C-3AFF-097F-2A9C81ACCBF3}" name="Ilpala Jenni" initials="JI" userId="S::jenni.ilpala@rakennusteollisuus.fi::1bca457e-f03a-4eef-8ccc-4f8152640db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0000"/>
    <a:srgbClr val="0099FF"/>
    <a:srgbClr val="99CCFF"/>
    <a:srgbClr val="8CC83C"/>
    <a:srgbClr val="777777"/>
    <a:srgbClr val="CCFF99"/>
    <a:srgbClr val="FFFF99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1E5468-0C6B-4FBE-9279-76F8956A7E91}" v="37" dt="2025-10-17T07:21:49.9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152" y="306"/>
      </p:cViewPr>
      <p:guideLst>
        <p:guide orient="horz" pos="1321"/>
        <p:guide pos="67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079"/>
        <p:guide pos="211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utiainen Kimmo" userId="5a6dcf8d-7704-4427-926b-ccefa0f1cfcb" providerId="ADAL" clId="{48F73625-2D27-4E1F-AD27-590C40A2618C}"/>
    <pc:docChg chg="undo custSel addSld delSld modSld">
      <pc:chgData name="Rautiainen Kimmo" userId="5a6dcf8d-7704-4427-926b-ccefa0f1cfcb" providerId="ADAL" clId="{48F73625-2D27-4E1F-AD27-590C40A2618C}" dt="2025-10-17T07:21:49.992" v="166"/>
      <pc:docMkLst>
        <pc:docMk/>
      </pc:docMkLst>
      <pc:sldChg chg="del">
        <pc:chgData name="Rautiainen Kimmo" userId="5a6dcf8d-7704-4427-926b-ccefa0f1cfcb" providerId="ADAL" clId="{48F73625-2D27-4E1F-AD27-590C40A2618C}" dt="2025-10-15T11:07:26.896" v="76" actId="47"/>
        <pc:sldMkLst>
          <pc:docMk/>
          <pc:sldMk cId="1687637190" sldId="306"/>
        </pc:sldMkLst>
      </pc:sldChg>
      <pc:sldChg chg="modSp mod">
        <pc:chgData name="Rautiainen Kimmo" userId="5a6dcf8d-7704-4427-926b-ccefa0f1cfcb" providerId="ADAL" clId="{48F73625-2D27-4E1F-AD27-590C40A2618C}" dt="2025-10-15T11:03:18.327" v="7" actId="20577"/>
        <pc:sldMkLst>
          <pc:docMk/>
          <pc:sldMk cId="1394429942" sldId="376"/>
        </pc:sldMkLst>
        <pc:spChg chg="mod">
          <ac:chgData name="Rautiainen Kimmo" userId="5a6dcf8d-7704-4427-926b-ccefa0f1cfcb" providerId="ADAL" clId="{48F73625-2D27-4E1F-AD27-590C40A2618C}" dt="2025-10-15T11:03:10.651" v="1" actId="20577"/>
          <ac:spMkLst>
            <pc:docMk/>
            <pc:sldMk cId="1394429942" sldId="376"/>
            <ac:spMk id="4" creationId="{1EBC742A-93D1-F940-A308-D73D676BCF4C}"/>
          </ac:spMkLst>
        </pc:spChg>
        <pc:spChg chg="mod">
          <ac:chgData name="Rautiainen Kimmo" userId="5a6dcf8d-7704-4427-926b-ccefa0f1cfcb" providerId="ADAL" clId="{48F73625-2D27-4E1F-AD27-590C40A2618C}" dt="2025-10-15T11:03:18.327" v="7" actId="20577"/>
          <ac:spMkLst>
            <pc:docMk/>
            <pc:sldMk cId="1394429942" sldId="376"/>
            <ac:spMk id="5" creationId="{FBEA1F1B-34CE-4BB6-9D49-71F6B6ABE8B2}"/>
          </ac:spMkLst>
        </pc:spChg>
      </pc:sldChg>
      <pc:sldChg chg="addSp delSp modSp mod">
        <pc:chgData name="Rautiainen Kimmo" userId="5a6dcf8d-7704-4427-926b-ccefa0f1cfcb" providerId="ADAL" clId="{48F73625-2D27-4E1F-AD27-590C40A2618C}" dt="2025-10-15T11:10:39.464" v="95" actId="115"/>
        <pc:sldMkLst>
          <pc:docMk/>
          <pc:sldMk cId="3547294027" sldId="413"/>
        </pc:sldMkLst>
        <pc:spChg chg="mod">
          <ac:chgData name="Rautiainen Kimmo" userId="5a6dcf8d-7704-4427-926b-ccefa0f1cfcb" providerId="ADAL" clId="{48F73625-2D27-4E1F-AD27-590C40A2618C}" dt="2025-10-15T11:10:39.464" v="95" actId="115"/>
          <ac:spMkLst>
            <pc:docMk/>
            <pc:sldMk cId="3547294027" sldId="413"/>
            <ac:spMk id="2" creationId="{00000000-0000-0000-0000-000000000000}"/>
          </ac:spMkLst>
        </pc:spChg>
        <pc:spChg chg="mod ord">
          <ac:chgData name="Rautiainen Kimmo" userId="5a6dcf8d-7704-4427-926b-ccefa0f1cfcb" providerId="ADAL" clId="{48F73625-2D27-4E1F-AD27-590C40A2618C}" dt="2025-10-15T11:09:41.932" v="93" actId="1076"/>
          <ac:spMkLst>
            <pc:docMk/>
            <pc:sldMk cId="3547294027" sldId="413"/>
            <ac:spMk id="3" creationId="{AD0E93A1-7FC8-6ECB-65F8-CFBF365F4954}"/>
          </ac:spMkLst>
        </pc:spChg>
        <pc:graphicFrameChg chg="add mod">
          <ac:chgData name="Rautiainen Kimmo" userId="5a6dcf8d-7704-4427-926b-ccefa0f1cfcb" providerId="ADAL" clId="{48F73625-2D27-4E1F-AD27-590C40A2618C}" dt="2025-10-15T11:10:34.132" v="94" actId="403"/>
          <ac:graphicFrameMkLst>
            <pc:docMk/>
            <pc:sldMk cId="3547294027" sldId="413"/>
            <ac:graphicFrameMk id="8" creationId="{386EC4A5-614F-D106-5D0E-B8C577665A2F}"/>
          </ac:graphicFrameMkLst>
        </pc:graphicFrameChg>
      </pc:sldChg>
      <pc:sldChg chg="modSp del mod">
        <pc:chgData name="Rautiainen Kimmo" userId="5a6dcf8d-7704-4427-926b-ccefa0f1cfcb" providerId="ADAL" clId="{48F73625-2D27-4E1F-AD27-590C40A2618C}" dt="2025-10-15T11:04:10.261" v="11" actId="47"/>
        <pc:sldMkLst>
          <pc:docMk/>
          <pc:sldMk cId="998680939" sldId="420"/>
        </pc:sldMkLst>
      </pc:sldChg>
      <pc:sldChg chg="delSp modSp mod">
        <pc:chgData name="Rautiainen Kimmo" userId="5a6dcf8d-7704-4427-926b-ccefa0f1cfcb" providerId="ADAL" clId="{48F73625-2D27-4E1F-AD27-590C40A2618C}" dt="2025-10-17T07:20:40.003" v="155" actId="20577"/>
        <pc:sldMkLst>
          <pc:docMk/>
          <pc:sldMk cId="2107206617" sldId="433"/>
        </pc:sldMkLst>
        <pc:spChg chg="mod">
          <ac:chgData name="Rautiainen Kimmo" userId="5a6dcf8d-7704-4427-926b-ccefa0f1cfcb" providerId="ADAL" clId="{48F73625-2D27-4E1F-AD27-590C40A2618C}" dt="2025-10-17T07:19:56.115" v="142" actId="20577"/>
          <ac:spMkLst>
            <pc:docMk/>
            <pc:sldMk cId="2107206617" sldId="433"/>
            <ac:spMk id="2" creationId="{CB894273-413A-4A70-B299-A9F77C88F0F5}"/>
          </ac:spMkLst>
        </pc:spChg>
        <pc:graphicFrameChg chg="mod modGraphic">
          <ac:chgData name="Rautiainen Kimmo" userId="5a6dcf8d-7704-4427-926b-ccefa0f1cfcb" providerId="ADAL" clId="{48F73625-2D27-4E1F-AD27-590C40A2618C}" dt="2025-10-17T07:20:40.003" v="155" actId="20577"/>
          <ac:graphicFrameMkLst>
            <pc:docMk/>
            <pc:sldMk cId="2107206617" sldId="433"/>
            <ac:graphicFrameMk id="8" creationId="{5399A7A3-4792-D66D-6380-96BE043DB30D}"/>
          </ac:graphicFrameMkLst>
        </pc:graphicFrameChg>
      </pc:sldChg>
      <pc:sldChg chg="del">
        <pc:chgData name="Rautiainen Kimmo" userId="5a6dcf8d-7704-4427-926b-ccefa0f1cfcb" providerId="ADAL" clId="{48F73625-2D27-4E1F-AD27-590C40A2618C}" dt="2025-10-15T11:07:50.863" v="80" actId="47"/>
        <pc:sldMkLst>
          <pc:docMk/>
          <pc:sldMk cId="3462417730" sldId="437"/>
        </pc:sldMkLst>
      </pc:sldChg>
      <pc:sldChg chg="del">
        <pc:chgData name="Rautiainen Kimmo" userId="5a6dcf8d-7704-4427-926b-ccefa0f1cfcb" providerId="ADAL" clId="{48F73625-2D27-4E1F-AD27-590C40A2618C}" dt="2025-10-15T11:08:13.497" v="82" actId="47"/>
        <pc:sldMkLst>
          <pc:docMk/>
          <pc:sldMk cId="615014733" sldId="440"/>
        </pc:sldMkLst>
      </pc:sldChg>
      <pc:sldChg chg="modSp mod">
        <pc:chgData name="Rautiainen Kimmo" userId="5a6dcf8d-7704-4427-926b-ccefa0f1cfcb" providerId="ADAL" clId="{48F73625-2D27-4E1F-AD27-590C40A2618C}" dt="2025-10-15T11:16:36.501" v="124"/>
        <pc:sldMkLst>
          <pc:docMk/>
          <pc:sldMk cId="3395355334" sldId="445"/>
        </pc:sldMkLst>
        <pc:graphicFrameChg chg="mod">
          <ac:chgData name="Rautiainen Kimmo" userId="5a6dcf8d-7704-4427-926b-ccefa0f1cfcb" providerId="ADAL" clId="{48F73625-2D27-4E1F-AD27-590C40A2618C}" dt="2025-10-15T11:16:36.501" v="124"/>
          <ac:graphicFrameMkLst>
            <pc:docMk/>
            <pc:sldMk cId="3395355334" sldId="445"/>
            <ac:graphicFrameMk id="6" creationId="{00000000-0000-0000-0000-000000000000}"/>
          </ac:graphicFrameMkLst>
        </pc:graphicFrameChg>
      </pc:sldChg>
      <pc:sldChg chg="modSp mod">
        <pc:chgData name="Rautiainen Kimmo" userId="5a6dcf8d-7704-4427-926b-ccefa0f1cfcb" providerId="ADAL" clId="{48F73625-2D27-4E1F-AD27-590C40A2618C}" dt="2025-10-15T11:16:43.917" v="125"/>
        <pc:sldMkLst>
          <pc:docMk/>
          <pc:sldMk cId="3897971816" sldId="446"/>
        </pc:sldMkLst>
        <pc:graphicFrameChg chg="mod">
          <ac:chgData name="Rautiainen Kimmo" userId="5a6dcf8d-7704-4427-926b-ccefa0f1cfcb" providerId="ADAL" clId="{48F73625-2D27-4E1F-AD27-590C40A2618C}" dt="2025-10-15T11:16:43.917" v="125"/>
          <ac:graphicFrameMkLst>
            <pc:docMk/>
            <pc:sldMk cId="3897971816" sldId="446"/>
            <ac:graphicFrameMk id="6" creationId="{00000000-0000-0000-0000-000000000000}"/>
          </ac:graphicFrameMkLst>
        </pc:graphicFrameChg>
      </pc:sldChg>
      <pc:sldChg chg="add">
        <pc:chgData name="Rautiainen Kimmo" userId="5a6dcf8d-7704-4427-926b-ccefa0f1cfcb" providerId="ADAL" clId="{48F73625-2D27-4E1F-AD27-590C40A2618C}" dt="2025-10-15T11:03:56.210" v="10"/>
        <pc:sldMkLst>
          <pc:docMk/>
          <pc:sldMk cId="3158574643" sldId="447"/>
        </pc:sldMkLst>
      </pc:sldChg>
      <pc:sldChg chg="modSp add mod">
        <pc:chgData name="Rautiainen Kimmo" userId="5a6dcf8d-7704-4427-926b-ccefa0f1cfcb" providerId="ADAL" clId="{48F73625-2D27-4E1F-AD27-590C40A2618C}" dt="2025-10-17T07:21:49.992" v="166"/>
        <pc:sldMkLst>
          <pc:docMk/>
          <pc:sldMk cId="2477241808" sldId="448"/>
        </pc:sldMkLst>
        <pc:spChg chg="mod">
          <ac:chgData name="Rautiainen Kimmo" userId="5a6dcf8d-7704-4427-926b-ccefa0f1cfcb" providerId="ADAL" clId="{48F73625-2D27-4E1F-AD27-590C40A2618C}" dt="2025-10-17T07:21:41.084" v="165" actId="6549"/>
          <ac:spMkLst>
            <pc:docMk/>
            <pc:sldMk cId="2477241808" sldId="448"/>
            <ac:spMk id="3" creationId="{FFD16386-78A5-4B70-BCCA-9F4E20052774}"/>
          </ac:spMkLst>
        </pc:spChg>
        <pc:graphicFrameChg chg="mod">
          <ac:chgData name="Rautiainen Kimmo" userId="5a6dcf8d-7704-4427-926b-ccefa0f1cfcb" providerId="ADAL" clId="{48F73625-2D27-4E1F-AD27-590C40A2618C}" dt="2025-10-17T07:21:49.992" v="166"/>
          <ac:graphicFrameMkLst>
            <pc:docMk/>
            <pc:sldMk cId="2477241808" sldId="448"/>
            <ac:graphicFrameMk id="7" creationId="{00000000-0000-0000-0000-000000000000}"/>
          </ac:graphicFrameMkLst>
        </pc:graphicFrameChg>
      </pc:sldChg>
      <pc:sldChg chg="delSp modSp add del mod">
        <pc:chgData name="Rautiainen Kimmo" userId="5a6dcf8d-7704-4427-926b-ccefa0f1cfcb" providerId="ADAL" clId="{48F73625-2D27-4E1F-AD27-590C40A2618C}" dt="2025-10-15T11:15:11.250" v="114" actId="27918"/>
        <pc:sldMkLst>
          <pc:docMk/>
          <pc:sldMk cId="221141274" sldId="449"/>
        </pc:sldMkLst>
        <pc:spChg chg="mod">
          <ac:chgData name="Rautiainen Kimmo" userId="5a6dcf8d-7704-4427-926b-ccefa0f1cfcb" providerId="ADAL" clId="{48F73625-2D27-4E1F-AD27-590C40A2618C}" dt="2025-10-15T11:11:49.865" v="101" actId="115"/>
          <ac:spMkLst>
            <pc:docMk/>
            <pc:sldMk cId="221141274" sldId="449"/>
            <ac:spMk id="2" creationId="{00000000-0000-0000-0000-000000000000}"/>
          </ac:spMkLst>
        </pc:spChg>
        <pc:graphicFrameChg chg="mod">
          <ac:chgData name="Rautiainen Kimmo" userId="5a6dcf8d-7704-4427-926b-ccefa0f1cfcb" providerId="ADAL" clId="{48F73625-2D27-4E1F-AD27-590C40A2618C}" dt="2025-10-15T11:12:03.533" v="103" actId="14100"/>
          <ac:graphicFrameMkLst>
            <pc:docMk/>
            <pc:sldMk cId="221141274" sldId="449"/>
            <ac:graphicFrameMk id="6" creationId="{00000000-0000-0000-0000-000000000000}"/>
          </ac:graphicFrameMkLst>
        </pc:graphicFrameChg>
      </pc:sldChg>
      <pc:sldChg chg="delSp modSp add mod">
        <pc:chgData name="Rautiainen Kimmo" userId="5a6dcf8d-7704-4427-926b-ccefa0f1cfcb" providerId="ADAL" clId="{48F73625-2D27-4E1F-AD27-590C40A2618C}" dt="2025-10-15T11:11:37.849" v="99" actId="115"/>
        <pc:sldMkLst>
          <pc:docMk/>
          <pc:sldMk cId="3194249653" sldId="450"/>
        </pc:sldMkLst>
        <pc:spChg chg="mod">
          <ac:chgData name="Rautiainen Kimmo" userId="5a6dcf8d-7704-4427-926b-ccefa0f1cfcb" providerId="ADAL" clId="{48F73625-2D27-4E1F-AD27-590C40A2618C}" dt="2025-10-15T11:11:37.849" v="99" actId="115"/>
          <ac:spMkLst>
            <pc:docMk/>
            <pc:sldMk cId="3194249653" sldId="450"/>
            <ac:spMk id="2" creationId="{00000000-0000-0000-0000-000000000000}"/>
          </ac:spMkLst>
        </pc:spChg>
        <pc:graphicFrameChg chg="mod">
          <ac:chgData name="Rautiainen Kimmo" userId="5a6dcf8d-7704-4427-926b-ccefa0f1cfcb" providerId="ADAL" clId="{48F73625-2D27-4E1F-AD27-590C40A2618C}" dt="2025-10-15T11:10:55.482" v="98" actId="14100"/>
          <ac:graphicFrameMkLst>
            <pc:docMk/>
            <pc:sldMk cId="3194249653" sldId="450"/>
            <ac:graphicFrameMk id="6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96500206429311E-2"/>
          <c:y val="2.9186431664566546E-2"/>
          <c:w val="0.91125729403944622"/>
          <c:h val="0.76565984202096959"/>
        </c:manualLayout>
      </c:layout>
      <c:lineChart>
        <c:grouping val="standard"/>
        <c:varyColors val="0"/>
        <c:ser>
          <c:idx val="1"/>
          <c:order val="0"/>
          <c:tx>
            <c:strRef>
              <c:f>Taul1!$C$1</c:f>
              <c:strCache>
                <c:ptCount val="1"/>
                <c:pt idx="0">
                  <c:v>3 kuukautta</c:v>
                </c:pt>
              </c:strCache>
            </c:strRef>
          </c:tx>
          <c:spPr>
            <a:ln w="38100">
              <a:solidFill>
                <a:schemeClr val="accent1"/>
              </a:solidFill>
            </a:ln>
          </c:spPr>
          <c:marker>
            <c:symbol val="none"/>
          </c:marker>
          <c:dLbls>
            <c:delete val="1"/>
          </c:dLbls>
          <c:cat>
            <c:multiLvlStrRef>
              <c:f>Taul1!$A$10:$B$52</c:f>
              <c:multiLvlStrCache>
                <c:ptCount val="43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  <c:pt idx="14">
                    <c:v>III</c:v>
                  </c:pt>
                  <c:pt idx="15">
                    <c:v>IV</c:v>
                  </c:pt>
                  <c:pt idx="16">
                    <c:v>I</c:v>
                  </c:pt>
                  <c:pt idx="17">
                    <c:v>II</c:v>
                  </c:pt>
                  <c:pt idx="18">
                    <c:v>III</c:v>
                  </c:pt>
                  <c:pt idx="19">
                    <c:v>IV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I</c:v>
                  </c:pt>
                  <c:pt idx="25">
                    <c:v>II</c:v>
                  </c:pt>
                  <c:pt idx="26">
                    <c:v>III</c:v>
                  </c:pt>
                  <c:pt idx="27">
                    <c:v>IV</c:v>
                  </c:pt>
                  <c:pt idx="28">
                    <c:v>I</c:v>
                  </c:pt>
                  <c:pt idx="29">
                    <c:v>II</c:v>
                  </c:pt>
                  <c:pt idx="30">
                    <c:v>III</c:v>
                  </c:pt>
                  <c:pt idx="31">
                    <c:v>IV</c:v>
                  </c:pt>
                  <c:pt idx="32">
                    <c:v>I</c:v>
                  </c:pt>
                  <c:pt idx="33">
                    <c:v>II</c:v>
                  </c:pt>
                  <c:pt idx="34">
                    <c:v>III</c:v>
                  </c:pt>
                  <c:pt idx="35">
                    <c:v>IV</c:v>
                  </c:pt>
                  <c:pt idx="36">
                    <c:v>I</c:v>
                  </c:pt>
                  <c:pt idx="37">
                    <c:v>II</c:v>
                  </c:pt>
                  <c:pt idx="38">
                    <c:v>III</c:v>
                  </c:pt>
                  <c:pt idx="39">
                    <c:v>IV</c:v>
                  </c:pt>
                  <c:pt idx="40">
                    <c:v>I</c:v>
                  </c:pt>
                  <c:pt idx="41">
                    <c:v>II</c:v>
                  </c:pt>
                  <c:pt idx="42">
                    <c:v>III</c:v>
                  </c:pt>
                </c:lvl>
                <c:lvl>
                  <c:pt idx="0">
                    <c:v>2015</c:v>
                  </c:pt>
                  <c:pt idx="4">
                    <c:v>2016</c:v>
                  </c:pt>
                  <c:pt idx="8">
                    <c:v>2017</c:v>
                  </c:pt>
                  <c:pt idx="12">
                    <c:v>2018</c:v>
                  </c:pt>
                  <c:pt idx="16">
                    <c:v>2019</c:v>
                  </c:pt>
                  <c:pt idx="20">
                    <c:v>2020</c:v>
                  </c:pt>
                  <c:pt idx="24">
                    <c:v>2021</c:v>
                  </c:pt>
                  <c:pt idx="28">
                    <c:v>2022</c:v>
                  </c:pt>
                  <c:pt idx="32">
                    <c:v>2023</c:v>
                  </c:pt>
                  <c:pt idx="36">
                    <c:v>2024</c:v>
                  </c:pt>
                  <c:pt idx="40">
                    <c:v>2025</c:v>
                  </c:pt>
                </c:lvl>
              </c:multiLvlStrCache>
            </c:multiLvlStrRef>
          </c:cat>
          <c:val>
            <c:numRef>
              <c:f>Taul1!$C$10:$C$52</c:f>
              <c:numCache>
                <c:formatCode>General</c:formatCode>
                <c:ptCount val="43"/>
                <c:pt idx="0">
                  <c:v>13.3</c:v>
                </c:pt>
                <c:pt idx="1">
                  <c:v>14.1</c:v>
                </c:pt>
                <c:pt idx="2">
                  <c:v>3.1</c:v>
                </c:pt>
                <c:pt idx="3">
                  <c:v>16.7</c:v>
                </c:pt>
                <c:pt idx="4">
                  <c:v>14</c:v>
                </c:pt>
                <c:pt idx="5">
                  <c:v>37</c:v>
                </c:pt>
                <c:pt idx="6">
                  <c:v>34</c:v>
                </c:pt>
                <c:pt idx="7">
                  <c:v>56</c:v>
                </c:pt>
                <c:pt idx="8">
                  <c:v>33</c:v>
                </c:pt>
                <c:pt idx="9">
                  <c:v>12</c:v>
                </c:pt>
                <c:pt idx="10">
                  <c:v>30</c:v>
                </c:pt>
                <c:pt idx="11">
                  <c:v>41</c:v>
                </c:pt>
                <c:pt idx="12">
                  <c:v>33</c:v>
                </c:pt>
                <c:pt idx="13">
                  <c:v>24</c:v>
                </c:pt>
                <c:pt idx="14">
                  <c:v>11</c:v>
                </c:pt>
                <c:pt idx="15">
                  <c:v>7</c:v>
                </c:pt>
                <c:pt idx="16">
                  <c:v>13</c:v>
                </c:pt>
                <c:pt idx="17">
                  <c:v>-2</c:v>
                </c:pt>
                <c:pt idx="18">
                  <c:v>-3</c:v>
                </c:pt>
                <c:pt idx="19">
                  <c:v>13</c:v>
                </c:pt>
                <c:pt idx="20">
                  <c:v>-46</c:v>
                </c:pt>
                <c:pt idx="21">
                  <c:v>3</c:v>
                </c:pt>
                <c:pt idx="22">
                  <c:v>-4</c:v>
                </c:pt>
                <c:pt idx="23">
                  <c:v>2.4</c:v>
                </c:pt>
                <c:pt idx="24">
                  <c:v>60</c:v>
                </c:pt>
                <c:pt idx="25">
                  <c:v>17</c:v>
                </c:pt>
                <c:pt idx="26">
                  <c:v>-19</c:v>
                </c:pt>
                <c:pt idx="27">
                  <c:v>2</c:v>
                </c:pt>
                <c:pt idx="28">
                  <c:v>-24</c:v>
                </c:pt>
                <c:pt idx="29">
                  <c:v>-16</c:v>
                </c:pt>
                <c:pt idx="30">
                  <c:v>-34</c:v>
                </c:pt>
                <c:pt idx="31">
                  <c:v>-70</c:v>
                </c:pt>
                <c:pt idx="32">
                  <c:v>-37</c:v>
                </c:pt>
                <c:pt idx="33">
                  <c:v>-43</c:v>
                </c:pt>
                <c:pt idx="34">
                  <c:v>0</c:v>
                </c:pt>
                <c:pt idx="35">
                  <c:v>39</c:v>
                </c:pt>
                <c:pt idx="36">
                  <c:v>33</c:v>
                </c:pt>
                <c:pt idx="37">
                  <c:v>67</c:v>
                </c:pt>
                <c:pt idx="38">
                  <c:v>78</c:v>
                </c:pt>
                <c:pt idx="39">
                  <c:v>80</c:v>
                </c:pt>
                <c:pt idx="40">
                  <c:v>49</c:v>
                </c:pt>
                <c:pt idx="41">
                  <c:v>23</c:v>
                </c:pt>
                <c:pt idx="42">
                  <c:v>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7F-42D6-89B6-DABF4DBB6347}"/>
            </c:ext>
          </c:extLst>
        </c:ser>
        <c:ser>
          <c:idx val="2"/>
          <c:order val="1"/>
          <c:tx>
            <c:strRef>
              <c:f>Taul1!$D$1</c:f>
              <c:strCache>
                <c:ptCount val="1"/>
                <c:pt idx="0">
                  <c:v>6 kuukautta</c:v>
                </c:pt>
              </c:strCache>
            </c:strRef>
          </c:tx>
          <c:spPr>
            <a:ln w="38100">
              <a:solidFill>
                <a:schemeClr val="bg2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42"/>
              <c:layout>
                <c:manualLayout>
                  <c:x val="-2.634222995480559E-3"/>
                  <c:y val="-3.61236500946413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58D-4003-98D2-3DA496629E21}"/>
                </c:ext>
              </c:extLst>
            </c:dLbl>
            <c:dLbl>
              <c:idx val="45"/>
              <c:tx>
                <c:rich>
                  <a:bodyPr/>
                  <a:lstStyle/>
                  <a:p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2D26-472E-A8A2-36780613BF4B}"/>
                </c:ext>
              </c:extLst>
            </c:dLbl>
            <c:dLbl>
              <c:idx val="46"/>
              <c:layout>
                <c:manualLayout>
                  <c:x val="-1.317111497740376E-3"/>
                  <c:y val="-2.77874231497241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61D-4D40-9EE5-4B2D53CE644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Taul1!$A$10:$B$52</c:f>
              <c:multiLvlStrCache>
                <c:ptCount val="43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  <c:pt idx="14">
                    <c:v>III</c:v>
                  </c:pt>
                  <c:pt idx="15">
                    <c:v>IV</c:v>
                  </c:pt>
                  <c:pt idx="16">
                    <c:v>I</c:v>
                  </c:pt>
                  <c:pt idx="17">
                    <c:v>II</c:v>
                  </c:pt>
                  <c:pt idx="18">
                    <c:v>III</c:v>
                  </c:pt>
                  <c:pt idx="19">
                    <c:v>IV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I</c:v>
                  </c:pt>
                  <c:pt idx="25">
                    <c:v>II</c:v>
                  </c:pt>
                  <c:pt idx="26">
                    <c:v>III</c:v>
                  </c:pt>
                  <c:pt idx="27">
                    <c:v>IV</c:v>
                  </c:pt>
                  <c:pt idx="28">
                    <c:v>I</c:v>
                  </c:pt>
                  <c:pt idx="29">
                    <c:v>II</c:v>
                  </c:pt>
                  <c:pt idx="30">
                    <c:v>III</c:v>
                  </c:pt>
                  <c:pt idx="31">
                    <c:v>IV</c:v>
                  </c:pt>
                  <c:pt idx="32">
                    <c:v>I</c:v>
                  </c:pt>
                  <c:pt idx="33">
                    <c:v>II</c:v>
                  </c:pt>
                  <c:pt idx="34">
                    <c:v>III</c:v>
                  </c:pt>
                  <c:pt idx="35">
                    <c:v>IV</c:v>
                  </c:pt>
                  <c:pt idx="36">
                    <c:v>I</c:v>
                  </c:pt>
                  <c:pt idx="37">
                    <c:v>II</c:v>
                  </c:pt>
                  <c:pt idx="38">
                    <c:v>III</c:v>
                  </c:pt>
                  <c:pt idx="39">
                    <c:v>IV</c:v>
                  </c:pt>
                  <c:pt idx="40">
                    <c:v>I</c:v>
                  </c:pt>
                  <c:pt idx="41">
                    <c:v>II</c:v>
                  </c:pt>
                  <c:pt idx="42">
                    <c:v>III</c:v>
                  </c:pt>
                </c:lvl>
                <c:lvl>
                  <c:pt idx="0">
                    <c:v>2015</c:v>
                  </c:pt>
                  <c:pt idx="4">
                    <c:v>2016</c:v>
                  </c:pt>
                  <c:pt idx="8">
                    <c:v>2017</c:v>
                  </c:pt>
                  <c:pt idx="12">
                    <c:v>2018</c:v>
                  </c:pt>
                  <c:pt idx="16">
                    <c:v>2019</c:v>
                  </c:pt>
                  <c:pt idx="20">
                    <c:v>2020</c:v>
                  </c:pt>
                  <c:pt idx="24">
                    <c:v>2021</c:v>
                  </c:pt>
                  <c:pt idx="28">
                    <c:v>2022</c:v>
                  </c:pt>
                  <c:pt idx="32">
                    <c:v>2023</c:v>
                  </c:pt>
                  <c:pt idx="36">
                    <c:v>2024</c:v>
                  </c:pt>
                  <c:pt idx="40">
                    <c:v>2025</c:v>
                  </c:pt>
                </c:lvl>
              </c:multiLvlStrCache>
            </c:multiLvlStrRef>
          </c:cat>
          <c:val>
            <c:numRef>
              <c:f>Taul1!$D$10:$D$52</c:f>
              <c:numCache>
                <c:formatCode>General</c:formatCode>
                <c:ptCount val="43"/>
                <c:pt idx="0">
                  <c:v>17.8</c:v>
                </c:pt>
                <c:pt idx="1">
                  <c:v>40.299999999999997</c:v>
                </c:pt>
                <c:pt idx="2">
                  <c:v>14.9</c:v>
                </c:pt>
                <c:pt idx="3">
                  <c:v>23.1</c:v>
                </c:pt>
                <c:pt idx="4">
                  <c:v>14</c:v>
                </c:pt>
                <c:pt idx="5">
                  <c:v>40</c:v>
                </c:pt>
                <c:pt idx="6">
                  <c:v>51</c:v>
                </c:pt>
                <c:pt idx="7">
                  <c:v>30</c:v>
                </c:pt>
                <c:pt idx="8">
                  <c:v>39</c:v>
                </c:pt>
                <c:pt idx="9">
                  <c:v>23</c:v>
                </c:pt>
                <c:pt idx="10">
                  <c:v>21</c:v>
                </c:pt>
                <c:pt idx="11">
                  <c:v>41</c:v>
                </c:pt>
                <c:pt idx="12">
                  <c:v>35</c:v>
                </c:pt>
                <c:pt idx="13">
                  <c:v>35</c:v>
                </c:pt>
                <c:pt idx="14">
                  <c:v>6</c:v>
                </c:pt>
                <c:pt idx="15">
                  <c:v>0</c:v>
                </c:pt>
                <c:pt idx="16">
                  <c:v>6</c:v>
                </c:pt>
                <c:pt idx="17">
                  <c:v>-5</c:v>
                </c:pt>
                <c:pt idx="18">
                  <c:v>-7</c:v>
                </c:pt>
                <c:pt idx="19">
                  <c:v>16</c:v>
                </c:pt>
                <c:pt idx="20">
                  <c:v>-29</c:v>
                </c:pt>
                <c:pt idx="21">
                  <c:v>3</c:v>
                </c:pt>
                <c:pt idx="22">
                  <c:v>-1</c:v>
                </c:pt>
                <c:pt idx="23">
                  <c:v>18.7</c:v>
                </c:pt>
                <c:pt idx="24">
                  <c:v>52</c:v>
                </c:pt>
                <c:pt idx="25">
                  <c:v>24</c:v>
                </c:pt>
                <c:pt idx="26">
                  <c:v>-48</c:v>
                </c:pt>
                <c:pt idx="27">
                  <c:v>-19</c:v>
                </c:pt>
                <c:pt idx="28">
                  <c:v>-25</c:v>
                </c:pt>
                <c:pt idx="29">
                  <c:v>16</c:v>
                </c:pt>
                <c:pt idx="30">
                  <c:v>-52</c:v>
                </c:pt>
                <c:pt idx="31">
                  <c:v>-19</c:v>
                </c:pt>
                <c:pt idx="32">
                  <c:v>-17</c:v>
                </c:pt>
                <c:pt idx="33">
                  <c:v>-28</c:v>
                </c:pt>
                <c:pt idx="34">
                  <c:v>5</c:v>
                </c:pt>
                <c:pt idx="35">
                  <c:v>88</c:v>
                </c:pt>
                <c:pt idx="36">
                  <c:v>61</c:v>
                </c:pt>
                <c:pt idx="37">
                  <c:v>97</c:v>
                </c:pt>
                <c:pt idx="38">
                  <c:v>100</c:v>
                </c:pt>
                <c:pt idx="39">
                  <c:v>97</c:v>
                </c:pt>
                <c:pt idx="40">
                  <c:v>90</c:v>
                </c:pt>
                <c:pt idx="41">
                  <c:v>11</c:v>
                </c:pt>
                <c:pt idx="42">
                  <c:v>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17F-42D6-89B6-DABF4DBB634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62645504"/>
        <c:axId val="162647040"/>
      </c:lineChart>
      <c:catAx>
        <c:axId val="162645504"/>
        <c:scaling>
          <c:orientation val="minMax"/>
        </c:scaling>
        <c:delete val="0"/>
        <c:axPos val="b"/>
        <c:numFmt formatCode="General" sourceLinked="1"/>
        <c:majorTickMark val="out"/>
        <c:minorTickMark val="out"/>
        <c:tickLblPos val="low"/>
        <c:crossAx val="162647040"/>
        <c:crosses val="autoZero"/>
        <c:auto val="1"/>
        <c:lblAlgn val="ctr"/>
        <c:lblOffset val="100"/>
        <c:noMultiLvlLbl val="0"/>
      </c:catAx>
      <c:valAx>
        <c:axId val="162647040"/>
        <c:scaling>
          <c:orientation val="minMax"/>
          <c:max val="100"/>
          <c:min val="-75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162645504"/>
        <c:crosses val="autoZero"/>
        <c:crossBetween val="between"/>
        <c:majorUnit val="25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2026879030672312"/>
          <c:y val="0.52640844492609307"/>
          <c:w val="0.15626303468823155"/>
          <c:h val="0.16637461083800223"/>
        </c:manualLayout>
      </c:layout>
      <c:overlay val="0"/>
      <c:spPr>
        <a:solidFill>
          <a:schemeClr val="bg1"/>
        </a:solidFill>
        <a:ln>
          <a:solidFill>
            <a:schemeClr val="bg1">
              <a:lumMod val="75000"/>
            </a:schemeClr>
          </a:solidFill>
        </a:ln>
      </c:spPr>
      <c:txPr>
        <a:bodyPr/>
        <a:lstStyle/>
        <a:p>
          <a:pPr>
            <a:defRPr lang="fi-FI" sz="1600"/>
          </a:pPr>
          <a:endParaRPr lang="fi-FI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50092861608"/>
          <c:y val="4.2876241708131729E-2"/>
          <c:w val="0.74899437522459023"/>
          <c:h val="0.850112965585777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Taul1!$D$1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cat>
            <c:strRef>
              <c:f>Taul1!$A$2:$A$5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Taul1!$D$2:$D$5</c:f>
              <c:numCache>
                <c:formatCode>General</c:formatCode>
                <c:ptCount val="4"/>
                <c:pt idx="0">
                  <c:v>1021</c:v>
                </c:pt>
                <c:pt idx="1">
                  <c:v>820</c:v>
                </c:pt>
                <c:pt idx="2">
                  <c:v>388</c:v>
                </c:pt>
                <c:pt idx="3">
                  <c:v>495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1E-4E93-80FB-228E0B16C84A}"/>
            </c:ext>
          </c:extLst>
        </c:ser>
        <c:ser>
          <c:idx val="2"/>
          <c:order val="1"/>
          <c:tx>
            <c:strRef>
              <c:f>Taul1!$E$1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Taul1!$A$2:$A$5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Taul1!$E$2:$E$5</c:f>
              <c:numCache>
                <c:formatCode>General</c:formatCode>
                <c:ptCount val="4"/>
                <c:pt idx="0">
                  <c:v>430</c:v>
                </c:pt>
                <c:pt idx="1">
                  <c:v>523</c:v>
                </c:pt>
                <c:pt idx="2">
                  <c:v>363</c:v>
                </c:pt>
                <c:pt idx="3">
                  <c:v>425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1E-4E93-80FB-228E0B16C84A}"/>
            </c:ext>
          </c:extLst>
        </c:ser>
        <c:ser>
          <c:idx val="3"/>
          <c:order val="2"/>
          <c:tx>
            <c:strRef>
              <c:f>Taul1!$F$1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Taul1!$A$2:$A$5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Taul1!$F$2:$F$5</c:f>
              <c:numCache>
                <c:formatCode>General</c:formatCode>
                <c:ptCount val="4"/>
                <c:pt idx="0">
                  <c:v>395</c:v>
                </c:pt>
                <c:pt idx="1">
                  <c:v>485</c:v>
                </c:pt>
                <c:pt idx="2">
                  <c:v>363</c:v>
                </c:pt>
                <c:pt idx="3">
                  <c:v>443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E1E-4E93-80FB-228E0B16C84A}"/>
            </c:ext>
          </c:extLst>
        </c:ser>
        <c:ser>
          <c:idx val="1"/>
          <c:order val="3"/>
          <c:tx>
            <c:strRef>
              <c:f>Taul1!$G$1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cat>
            <c:strRef>
              <c:f>Taul1!$A$2:$A$5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Taul1!$G$2:$G$5</c:f>
              <c:numCache>
                <c:formatCode>General</c:formatCode>
                <c:ptCount val="4"/>
                <c:pt idx="0">
                  <c:v>409</c:v>
                </c:pt>
                <c:pt idx="1">
                  <c:v>457</c:v>
                </c:pt>
                <c:pt idx="2">
                  <c:v>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0C-4724-BA96-F5B3F96694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940416"/>
        <c:axId val="36950400"/>
      </c:barChart>
      <c:catAx>
        <c:axId val="369404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6950400"/>
        <c:crosses val="autoZero"/>
        <c:auto val="1"/>
        <c:lblAlgn val="ctr"/>
        <c:lblOffset val="100"/>
        <c:noMultiLvlLbl val="0"/>
      </c:catAx>
      <c:valAx>
        <c:axId val="36950400"/>
        <c:scaling>
          <c:orientation val="minMax"/>
          <c:max val="1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>
                    <a:solidFill>
                      <a:schemeClr val="bg1">
                        <a:lumMod val="50000"/>
                      </a:schemeClr>
                    </a:solidFill>
                  </a:defRPr>
                </a:pPr>
                <a:r>
                  <a:rPr lang="fi-FI" sz="1800" b="0" i="0" baseline="0">
                    <a:solidFill>
                      <a:schemeClr val="bg1">
                        <a:lumMod val="50000"/>
                      </a:schemeClr>
                    </a:solidFill>
                    <a:effectLst/>
                  </a:rPr>
                  <a:t>Asuntojen lukumäärä (kpl)</a:t>
                </a:r>
                <a:endParaRPr lang="fi-FI">
                  <a:solidFill>
                    <a:schemeClr val="bg1">
                      <a:lumMod val="50000"/>
                    </a:schemeClr>
                  </a:solidFill>
                  <a:effectLst/>
                </a:endParaRP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crossAx val="36940416"/>
        <c:crosses val="autoZero"/>
        <c:crossBetween val="between"/>
        <c:majorUnit val="400"/>
      </c:valAx>
    </c:plotArea>
    <c:legend>
      <c:legendPos val="r"/>
      <c:layout>
        <c:manualLayout>
          <c:xMode val="edge"/>
          <c:yMode val="edge"/>
          <c:x val="0.59157957444489606"/>
          <c:y val="0.16775820019205986"/>
          <c:w val="0.24465552563279386"/>
          <c:h val="9.1098163696780157E-2"/>
        </c:manualLayout>
      </c:layout>
      <c:overlay val="0"/>
      <c:txPr>
        <a:bodyPr/>
        <a:lstStyle/>
        <a:p>
          <a:pPr>
            <a:defRPr sz="1400"/>
          </a:pPr>
          <a:endParaRPr lang="fi-FI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50092861608"/>
          <c:y val="4.2876241708131729E-2"/>
          <c:w val="0.74899437522459023"/>
          <c:h val="0.85011296558577709"/>
        </c:manualLayout>
      </c:layout>
      <c:lineChart>
        <c:grouping val="standard"/>
        <c:varyColors val="0"/>
        <c:ser>
          <c:idx val="3"/>
          <c:order val="0"/>
          <c:tx>
            <c:strRef>
              <c:f>Taul1!$D$1</c:f>
              <c:strCache>
                <c:ptCount val="1"/>
                <c:pt idx="0">
                  <c:v>2022</c:v>
                </c:pt>
              </c:strCache>
            </c:strRef>
          </c:tx>
          <c:spPr>
            <a:ln w="31750"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dLbls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EE5-4DCD-86D2-44ECA1725046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solidFill>
                      <a:schemeClr val="bg1">
                        <a:lumMod val="50000"/>
                      </a:schemeClr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Taul1!$A$2:$A$5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Taul1!$D$2:$D$5</c:f>
              <c:numCache>
                <c:formatCode>General</c:formatCode>
                <c:ptCount val="4"/>
                <c:pt idx="0">
                  <c:v>1021</c:v>
                </c:pt>
                <c:pt idx="1">
                  <c:v>1841</c:v>
                </c:pt>
                <c:pt idx="2">
                  <c:v>2229</c:v>
                </c:pt>
                <c:pt idx="3">
                  <c:v>2724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B757-4C8B-AC3B-E59724F53FA2}"/>
            </c:ext>
          </c:extLst>
        </c:ser>
        <c:ser>
          <c:idx val="0"/>
          <c:order val="1"/>
          <c:tx>
            <c:strRef>
              <c:f>Taul1!$E$1</c:f>
              <c:strCache>
                <c:ptCount val="1"/>
                <c:pt idx="0">
                  <c:v>2023</c:v>
                </c:pt>
              </c:strCache>
            </c:strRef>
          </c:tx>
          <c:spPr>
            <a:ln w="31750"/>
          </c:spPr>
          <c:marker>
            <c:symbol val="none"/>
          </c:marker>
          <c:dLbls>
            <c:dLbl>
              <c:idx val="3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aseline="0">
                      <a:solidFill>
                        <a:schemeClr val="accent1"/>
                      </a:solidFill>
                    </a:defRPr>
                  </a:pPr>
                  <a:endParaRPr lang="fi-FI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EE5-4DCD-86D2-44ECA1725046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Taul1!$A$2:$A$5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Taul1!$E$2:$E$5</c:f>
              <c:numCache>
                <c:formatCode>#,##0</c:formatCode>
                <c:ptCount val="4"/>
                <c:pt idx="0">
                  <c:v>430</c:v>
                </c:pt>
                <c:pt idx="1">
                  <c:v>953</c:v>
                </c:pt>
                <c:pt idx="2">
                  <c:v>1316</c:v>
                </c:pt>
                <c:pt idx="3">
                  <c:v>1741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BC2-484D-A2DB-397A679F67FC}"/>
            </c:ext>
          </c:extLst>
        </c:ser>
        <c:ser>
          <c:idx val="1"/>
          <c:order val="2"/>
          <c:tx>
            <c:strRef>
              <c:f>Taul1!$F$1</c:f>
              <c:strCache>
                <c:ptCount val="1"/>
                <c:pt idx="0">
                  <c:v>2024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none"/>
          </c:marker>
          <c:dLbls>
            <c:dLbl>
              <c:idx val="3"/>
              <c:layout>
                <c:manualLayout>
                  <c:x val="0"/>
                  <c:y val="6.0393269558463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EE5-4DCD-86D2-44ECA17250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solidFill>
                      <a:schemeClr val="accent3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Taul1!$A$2:$A$5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Taul1!$F$2:$F$5</c:f>
              <c:numCache>
                <c:formatCode>General</c:formatCode>
                <c:ptCount val="4"/>
                <c:pt idx="0">
                  <c:v>395</c:v>
                </c:pt>
                <c:pt idx="1">
                  <c:v>880</c:v>
                </c:pt>
                <c:pt idx="2">
                  <c:v>1243</c:v>
                </c:pt>
                <c:pt idx="3">
                  <c:v>1686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FC2-47A1-9A45-4688021C4CBF}"/>
            </c:ext>
          </c:extLst>
        </c:ser>
        <c:ser>
          <c:idx val="4"/>
          <c:order val="3"/>
          <c:tx>
            <c:strRef>
              <c:f>Taul1!$G$1</c:f>
              <c:strCache>
                <c:ptCount val="1"/>
                <c:pt idx="0">
                  <c:v>2025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pPr>
              <a:noFill/>
              <a:ln>
                <a:solidFill>
                  <a:schemeClr val="accent2"/>
                </a:solidFill>
              </a:ln>
            </c:spPr>
          </c:marker>
          <c:dLbls>
            <c:dLbl>
              <c:idx val="0"/>
              <c:layout>
                <c:manualLayout>
                  <c:x val="1.6852563863255201E-2"/>
                  <c:y val="4.31380496846165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EE5-4DCD-86D2-44ECA1725046}"/>
                </c:ext>
              </c:extLst>
            </c:dLbl>
            <c:dLbl>
              <c:idx val="1"/>
              <c:layout>
                <c:manualLayout>
                  <c:x val="2.2470085151006934E-3"/>
                  <c:y val="1.7255219873846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EE5-4DCD-86D2-44ECA1725046}"/>
                </c:ext>
              </c:extLst>
            </c:dLbl>
            <c:dLbl>
              <c:idx val="3"/>
              <c:layout>
                <c:manualLayout>
                  <c:x val="2.2470085151006934E-3"/>
                  <c:y val="6.0393269558463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A88-45B5-A7A5-8D9F4FC16E2C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solidFill>
                      <a:schemeClr val="accent2"/>
                    </a:solidFill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Taul1!$A$2:$A$5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Taul1!$G$2:$G$5</c:f>
              <c:numCache>
                <c:formatCode>General</c:formatCode>
                <c:ptCount val="4"/>
                <c:pt idx="0">
                  <c:v>409</c:v>
                </c:pt>
                <c:pt idx="1">
                  <c:v>866</c:v>
                </c:pt>
                <c:pt idx="2">
                  <c:v>1197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EE5-4DCD-86D2-44ECA17250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6940416"/>
        <c:axId val="36950400"/>
      </c:lineChart>
      <c:catAx>
        <c:axId val="369404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6950400"/>
        <c:crosses val="autoZero"/>
        <c:auto val="1"/>
        <c:lblAlgn val="ctr"/>
        <c:lblOffset val="100"/>
        <c:noMultiLvlLbl val="0"/>
      </c:catAx>
      <c:valAx>
        <c:axId val="3695040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>
                    <a:solidFill>
                      <a:schemeClr val="bg1">
                        <a:lumMod val="50000"/>
                      </a:schemeClr>
                    </a:solidFill>
                  </a:defRPr>
                </a:pPr>
                <a:r>
                  <a:rPr lang="fi-FI" sz="1800" b="0" i="0" baseline="0">
                    <a:solidFill>
                      <a:schemeClr val="bg1">
                        <a:lumMod val="50000"/>
                      </a:schemeClr>
                    </a:solidFill>
                    <a:effectLst/>
                  </a:rPr>
                  <a:t>Lukumäärä (kpl)</a:t>
                </a:r>
                <a:endParaRPr lang="fi-FI">
                  <a:solidFill>
                    <a:schemeClr val="bg1">
                      <a:lumMod val="50000"/>
                    </a:schemeClr>
                  </a:solidFill>
                  <a:effectLst/>
                </a:endParaRP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crossAx val="36940416"/>
        <c:crosses val="autoZero"/>
        <c:crossBetween val="between"/>
        <c:majorUnit val="1000"/>
      </c:valAx>
    </c:plotArea>
    <c:legend>
      <c:legendPos val="r"/>
      <c:layout>
        <c:manualLayout>
          <c:xMode val="edge"/>
          <c:yMode val="edge"/>
          <c:x val="0.87807313665379239"/>
          <c:y val="0.33169365556187325"/>
          <c:w val="6.5590355485593582E-2"/>
          <c:h val="0.32955998057089414"/>
        </c:manualLayout>
      </c:layout>
      <c:overlay val="0"/>
      <c:txPr>
        <a:bodyPr/>
        <a:lstStyle/>
        <a:p>
          <a:pPr>
            <a:defRPr sz="1400"/>
          </a:pPr>
          <a:endParaRPr lang="fi-FI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67998940153889"/>
          <c:y val="4.5788813437268511E-2"/>
          <c:w val="0.75228475561972519"/>
          <c:h val="0.850112965585777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Taul1!$D$1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 w="31750">
              <a:noFill/>
            </a:ln>
          </c:spPr>
          <c:invertIfNegative val="0"/>
          <c:cat>
            <c:strRef>
              <c:f>Taul1!$A$2:$A$5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Taul1!$D$2:$D$5</c:f>
              <c:numCache>
                <c:formatCode>#,##0</c:formatCode>
                <c:ptCount val="4"/>
                <c:pt idx="0">
                  <c:v>719</c:v>
                </c:pt>
                <c:pt idx="1">
                  <c:v>1009</c:v>
                </c:pt>
                <c:pt idx="2">
                  <c:v>834</c:v>
                </c:pt>
                <c:pt idx="3">
                  <c:v>665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6E-4388-A6E6-4F34F9C602B3}"/>
            </c:ext>
          </c:extLst>
        </c:ser>
        <c:ser>
          <c:idx val="1"/>
          <c:order val="1"/>
          <c:tx>
            <c:strRef>
              <c:f>Taul1!$E$1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</c:spPr>
          <c:invertIfNegative val="0"/>
          <c:cat>
            <c:strRef>
              <c:f>Taul1!$A$2:$A$5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Taul1!$E$2:$E$5</c:f>
              <c:numCache>
                <c:formatCode>#,##0</c:formatCode>
                <c:ptCount val="4"/>
                <c:pt idx="0">
                  <c:v>292</c:v>
                </c:pt>
                <c:pt idx="1">
                  <c:v>563</c:v>
                </c:pt>
                <c:pt idx="2">
                  <c:v>389</c:v>
                </c:pt>
                <c:pt idx="3">
                  <c:v>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77-4032-AF74-A1B6BC8B6E01}"/>
            </c:ext>
          </c:extLst>
        </c:ser>
        <c:ser>
          <c:idx val="4"/>
          <c:order val="2"/>
          <c:tx>
            <c:strRef>
              <c:f>Taul1!$F$1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</c:spPr>
          <c:invertIfNegative val="0"/>
          <c:cat>
            <c:strRef>
              <c:f>Taul1!$A$2:$A$5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Taul1!$F$2:$F$5</c:f>
              <c:numCache>
                <c:formatCode>#,##0</c:formatCode>
                <c:ptCount val="4"/>
                <c:pt idx="0">
                  <c:v>167</c:v>
                </c:pt>
                <c:pt idx="1">
                  <c:v>413</c:v>
                </c:pt>
                <c:pt idx="2">
                  <c:v>426</c:v>
                </c:pt>
                <c:pt idx="3">
                  <c:v>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D3-42BD-B548-938B435C800A}"/>
            </c:ext>
          </c:extLst>
        </c:ser>
        <c:ser>
          <c:idx val="2"/>
          <c:order val="3"/>
          <c:tx>
            <c:strRef>
              <c:f>Taul1!$G$1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Taul1!$A$2:$A$5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Taul1!$G$2:$G$5</c:f>
              <c:numCache>
                <c:formatCode>#,##0</c:formatCode>
                <c:ptCount val="4"/>
                <c:pt idx="0">
                  <c:v>188</c:v>
                </c:pt>
                <c:pt idx="1">
                  <c:v>409</c:v>
                </c:pt>
                <c:pt idx="2">
                  <c:v>471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65-47EC-A894-C404FE5050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940416"/>
        <c:axId val="36950400"/>
      </c:barChart>
      <c:catAx>
        <c:axId val="369404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6950400"/>
        <c:crosses val="autoZero"/>
        <c:auto val="1"/>
        <c:lblAlgn val="ctr"/>
        <c:lblOffset val="100"/>
        <c:noMultiLvlLbl val="0"/>
      </c:catAx>
      <c:valAx>
        <c:axId val="36950400"/>
        <c:scaling>
          <c:orientation val="minMax"/>
          <c:max val="1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>
                    <a:solidFill>
                      <a:schemeClr val="bg1">
                        <a:lumMod val="50000"/>
                      </a:schemeClr>
                    </a:solidFill>
                  </a:defRPr>
                </a:pPr>
                <a:r>
                  <a:rPr lang="fi-FI" sz="1800" b="0" i="0" baseline="0">
                    <a:solidFill>
                      <a:schemeClr val="bg1">
                        <a:lumMod val="50000"/>
                      </a:schemeClr>
                    </a:solidFill>
                    <a:effectLst/>
                  </a:rPr>
                  <a:t>Asuntojen lukumäärä (kpl)</a:t>
                </a:r>
                <a:endParaRPr lang="fi-FI">
                  <a:solidFill>
                    <a:schemeClr val="bg1">
                      <a:lumMod val="50000"/>
                    </a:schemeClr>
                  </a:solidFill>
                  <a:effectLst/>
                </a:endParaRP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crossAx val="36940416"/>
        <c:crosses val="autoZero"/>
        <c:crossBetween val="between"/>
        <c:majorUnit val="40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59566238933862914"/>
          <c:y val="0.15546352768079316"/>
          <c:w val="0.25943814640322405"/>
          <c:h val="8.4216073013360676E-2"/>
        </c:manualLayout>
      </c:layout>
      <c:overlay val="0"/>
      <c:txPr>
        <a:bodyPr/>
        <a:lstStyle/>
        <a:p>
          <a:pPr>
            <a:defRPr sz="1400"/>
          </a:pPr>
          <a:endParaRPr lang="fi-FI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67998940153889"/>
          <c:y val="4.5788813437268511E-2"/>
          <c:w val="0.75228475561972519"/>
          <c:h val="0.85011296558577709"/>
        </c:manualLayout>
      </c:layout>
      <c:lineChart>
        <c:grouping val="standard"/>
        <c:varyColors val="0"/>
        <c:ser>
          <c:idx val="3"/>
          <c:order val="0"/>
          <c:tx>
            <c:strRef>
              <c:f>Taul1!$D$1</c:f>
              <c:strCache>
                <c:ptCount val="1"/>
                <c:pt idx="0">
                  <c:v>2022</c:v>
                </c:pt>
              </c:strCache>
            </c:strRef>
          </c:tx>
          <c:spPr>
            <a:ln w="31750"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aseline="0">
                      <a:solidFill>
                        <a:schemeClr val="bg1">
                          <a:lumMod val="50000"/>
                        </a:schemeClr>
                      </a:solidFill>
                    </a:defRPr>
                  </a:pPr>
                  <a:endParaRPr lang="fi-FI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C70-45BC-A558-DCDD321EFF6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Taul1!$A$2:$A$5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Taul1!$D$2:$D$5</c:f>
              <c:numCache>
                <c:formatCode>#,##0</c:formatCode>
                <c:ptCount val="4"/>
                <c:pt idx="0">
                  <c:v>719</c:v>
                </c:pt>
                <c:pt idx="1">
                  <c:v>1728</c:v>
                </c:pt>
                <c:pt idx="2">
                  <c:v>2562</c:v>
                </c:pt>
                <c:pt idx="3">
                  <c:v>3227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B757-4C8B-AC3B-E59724F53FA2}"/>
            </c:ext>
          </c:extLst>
        </c:ser>
        <c:ser>
          <c:idx val="0"/>
          <c:order val="1"/>
          <c:tx>
            <c:strRef>
              <c:f>Taul1!$E$1</c:f>
              <c:strCache>
                <c:ptCount val="1"/>
                <c:pt idx="0">
                  <c:v>2023</c:v>
                </c:pt>
              </c:strCache>
            </c:strRef>
          </c:tx>
          <c:spPr>
            <a:ln w="31750"/>
          </c:spPr>
          <c:marker>
            <c:symbol val="none"/>
          </c:marker>
          <c:dLbls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C70-45BC-A558-DCDD321EFF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solidFill>
                      <a:schemeClr val="accent1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Taul1!$A$2:$A$5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Taul1!$E$2:$E$5</c:f>
              <c:numCache>
                <c:formatCode>#,##0</c:formatCode>
                <c:ptCount val="4"/>
                <c:pt idx="0">
                  <c:v>292</c:v>
                </c:pt>
                <c:pt idx="1">
                  <c:v>855</c:v>
                </c:pt>
                <c:pt idx="2">
                  <c:v>1244</c:v>
                </c:pt>
                <c:pt idx="3">
                  <c:v>1553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36E-4388-A6E6-4F34F9C602B3}"/>
            </c:ext>
          </c:extLst>
        </c:ser>
        <c:ser>
          <c:idx val="1"/>
          <c:order val="2"/>
          <c:tx>
            <c:strRef>
              <c:f>Taul1!$F$1</c:f>
              <c:strCache>
                <c:ptCount val="1"/>
                <c:pt idx="0">
                  <c:v>2024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none"/>
          </c:marker>
          <c:dLbls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6D3-42BD-B548-938B435C80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solidFill>
                      <a:schemeClr val="accent3"/>
                    </a:solidFill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Taul1!$A$2:$A$5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Taul1!$F$2:$F$5</c:f>
              <c:numCache>
                <c:formatCode>#,##0</c:formatCode>
                <c:ptCount val="4"/>
                <c:pt idx="0">
                  <c:v>167</c:v>
                </c:pt>
                <c:pt idx="1">
                  <c:v>580</c:v>
                </c:pt>
                <c:pt idx="2">
                  <c:v>1006</c:v>
                </c:pt>
                <c:pt idx="3">
                  <c:v>1338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77-4032-AF74-A1B6BC8B6E01}"/>
            </c:ext>
          </c:extLst>
        </c:ser>
        <c:ser>
          <c:idx val="4"/>
          <c:order val="3"/>
          <c:tx>
            <c:strRef>
              <c:f>Taul1!$G$1</c:f>
              <c:strCache>
                <c:ptCount val="1"/>
                <c:pt idx="0">
                  <c:v>2025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pPr>
              <a:noFill/>
              <a:ln>
                <a:solidFill>
                  <a:schemeClr val="accent2"/>
                </a:solidFill>
              </a:ln>
            </c:spPr>
          </c:marker>
          <c:dLbls>
            <c:dLbl>
              <c:idx val="0"/>
              <c:layout>
                <c:manualLayout>
                  <c:x val="2.3406836534008286E-2"/>
                  <c:y val="2.03879910375399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6D3-42BD-B548-938B435C80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solidFill>
                      <a:schemeClr val="accent2"/>
                    </a:solidFill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Taul1!$A$2:$A$5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Taul1!$G$2:$G$5</c:f>
              <c:numCache>
                <c:formatCode>#,##0</c:formatCode>
                <c:ptCount val="4"/>
                <c:pt idx="0">
                  <c:v>188</c:v>
                </c:pt>
                <c:pt idx="1">
                  <c:v>597</c:v>
                </c:pt>
                <c:pt idx="2">
                  <c:v>1068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D3-42BD-B548-938B435C80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6940416"/>
        <c:axId val="36950400"/>
      </c:lineChart>
      <c:catAx>
        <c:axId val="369404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6950400"/>
        <c:crosses val="autoZero"/>
        <c:auto val="1"/>
        <c:lblAlgn val="ctr"/>
        <c:lblOffset val="100"/>
        <c:noMultiLvlLbl val="0"/>
      </c:catAx>
      <c:valAx>
        <c:axId val="36950400"/>
        <c:scaling>
          <c:orientation val="minMax"/>
          <c:max val="40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>
                    <a:solidFill>
                      <a:schemeClr val="bg1">
                        <a:lumMod val="50000"/>
                      </a:schemeClr>
                    </a:solidFill>
                  </a:defRPr>
                </a:pPr>
                <a:r>
                  <a:rPr lang="fi-FI" sz="1800" b="0" i="0" baseline="0">
                    <a:solidFill>
                      <a:schemeClr val="bg1">
                        <a:lumMod val="50000"/>
                      </a:schemeClr>
                    </a:solidFill>
                    <a:effectLst/>
                  </a:rPr>
                  <a:t>Lukumäärä (kpl)</a:t>
                </a:r>
                <a:endParaRPr lang="fi-FI">
                  <a:solidFill>
                    <a:schemeClr val="bg1">
                      <a:lumMod val="50000"/>
                    </a:schemeClr>
                  </a:solidFill>
                  <a:effectLst/>
                </a:endParaRP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crossAx val="36940416"/>
        <c:crosses val="autoZero"/>
        <c:crossBetween val="between"/>
        <c:majorUnit val="100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90329509807131003"/>
          <c:y val="0.28800502705020858"/>
          <c:w val="6.5071181093875982E-2"/>
          <c:h val="0.33376563213092347"/>
        </c:manualLayout>
      </c:layout>
      <c:overlay val="0"/>
      <c:txPr>
        <a:bodyPr/>
        <a:lstStyle/>
        <a:p>
          <a:pPr>
            <a:defRPr sz="1400"/>
          </a:pPr>
          <a:endParaRPr lang="fi-FI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47359582796871"/>
          <c:y val="0.1253469913292268"/>
          <c:w val="0.65897597804222863"/>
          <c:h val="0.71981695254382416"/>
        </c:manualLayout>
      </c:layout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Tilaukset (lkm)</c:v>
                </c:pt>
              </c:strCache>
            </c:strRef>
          </c:tx>
          <c:spPr>
            <a:ln w="25400" cap="rnd" cmpd="sng" algn="ctr">
              <a:solidFill>
                <a:srgbClr val="92D050"/>
              </a:solidFill>
              <a:prstDash val="solid"/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Taul1!$A$2:$A$24</c:f>
              <c:strCache>
                <c:ptCount val="23"/>
                <c:pt idx="0">
                  <c:v>1Q2020</c:v>
                </c:pt>
                <c:pt idx="1">
                  <c:v>2Q2020</c:v>
                </c:pt>
                <c:pt idx="2">
                  <c:v>3Q2020</c:v>
                </c:pt>
                <c:pt idx="3">
                  <c:v>4Q2020</c:v>
                </c:pt>
                <c:pt idx="4">
                  <c:v>1Q2021</c:v>
                </c:pt>
                <c:pt idx="5">
                  <c:v>2Q2021</c:v>
                </c:pt>
                <c:pt idx="6">
                  <c:v>3Q2021</c:v>
                </c:pt>
                <c:pt idx="7">
                  <c:v>4Q2021</c:v>
                </c:pt>
                <c:pt idx="8">
                  <c:v>1Q2022</c:v>
                </c:pt>
                <c:pt idx="9">
                  <c:v>2Q2022</c:v>
                </c:pt>
                <c:pt idx="10">
                  <c:v>3Q2022</c:v>
                </c:pt>
                <c:pt idx="11">
                  <c:v>4Q2022</c:v>
                </c:pt>
                <c:pt idx="12">
                  <c:v>1Q2023</c:v>
                </c:pt>
                <c:pt idx="13">
                  <c:v>2Q2023</c:v>
                </c:pt>
                <c:pt idx="14">
                  <c:v>3Q2023</c:v>
                </c:pt>
                <c:pt idx="15">
                  <c:v>4Q2023</c:v>
                </c:pt>
                <c:pt idx="16">
                  <c:v>1Q2024</c:v>
                </c:pt>
                <c:pt idx="17">
                  <c:v>2Q2024</c:v>
                </c:pt>
                <c:pt idx="18">
                  <c:v>3Q2024</c:v>
                </c:pt>
                <c:pt idx="19">
                  <c:v>4Q2024</c:v>
                </c:pt>
                <c:pt idx="20">
                  <c:v>1Q2025</c:v>
                </c:pt>
                <c:pt idx="21">
                  <c:v>2Q2025</c:v>
                </c:pt>
                <c:pt idx="22">
                  <c:v>3Q2025</c:v>
                </c:pt>
              </c:strCache>
            </c:strRef>
          </c:cat>
          <c:val>
            <c:numRef>
              <c:f>Taul1!$B$2:$B$24</c:f>
              <c:numCache>
                <c:formatCode>0</c:formatCode>
                <c:ptCount val="23"/>
                <c:pt idx="0">
                  <c:v>874</c:v>
                </c:pt>
                <c:pt idx="1">
                  <c:v>885</c:v>
                </c:pt>
                <c:pt idx="2">
                  <c:v>799</c:v>
                </c:pt>
                <c:pt idx="3">
                  <c:v>917</c:v>
                </c:pt>
                <c:pt idx="4">
                  <c:v>2176</c:v>
                </c:pt>
                <c:pt idx="5">
                  <c:v>3055</c:v>
                </c:pt>
                <c:pt idx="6">
                  <c:v>2496</c:v>
                </c:pt>
                <c:pt idx="7">
                  <c:v>2458</c:v>
                </c:pt>
                <c:pt idx="8">
                  <c:v>2589</c:v>
                </c:pt>
                <c:pt idx="9">
                  <c:v>2332</c:v>
                </c:pt>
                <c:pt idx="10">
                  <c:v>1777</c:v>
                </c:pt>
                <c:pt idx="11">
                  <c:v>1252</c:v>
                </c:pt>
                <c:pt idx="12">
                  <c:v>1339</c:v>
                </c:pt>
                <c:pt idx="13">
                  <c:v>1264</c:v>
                </c:pt>
                <c:pt idx="14">
                  <c:v>1018</c:v>
                </c:pt>
                <c:pt idx="15">
                  <c:v>1079</c:v>
                </c:pt>
                <c:pt idx="16">
                  <c:v>1192</c:v>
                </c:pt>
                <c:pt idx="17">
                  <c:v>1086</c:v>
                </c:pt>
                <c:pt idx="18">
                  <c:v>1001</c:v>
                </c:pt>
                <c:pt idx="19">
                  <c:v>1169</c:v>
                </c:pt>
                <c:pt idx="20">
                  <c:v>1319</c:v>
                </c:pt>
                <c:pt idx="21">
                  <c:v>1249</c:v>
                </c:pt>
                <c:pt idx="22">
                  <c:v>1049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B02-4F67-8EC0-56236EE1B94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3332608"/>
        <c:axId val="33338496"/>
      </c:lineChart>
      <c:catAx>
        <c:axId val="333326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3338496"/>
        <c:crosses val="autoZero"/>
        <c:auto val="0"/>
        <c:lblAlgn val="ctr"/>
        <c:lblOffset val="100"/>
        <c:tickLblSkip val="4"/>
        <c:noMultiLvlLbl val="0"/>
      </c:catAx>
      <c:valAx>
        <c:axId val="33338496"/>
        <c:scaling>
          <c:orientation val="minMax"/>
          <c:max val="3500"/>
          <c:min val="0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 sz="1800" b="0" i="0" baseline="0">
                    <a:solidFill>
                      <a:schemeClr val="bg1">
                        <a:lumMod val="50000"/>
                      </a:schemeClr>
                    </a:solidFill>
                    <a:effectLst/>
                  </a:rPr>
                  <a:t>Lukumäärä (kpl)</a:t>
                </a:r>
                <a:endParaRPr lang="fi-FI">
                  <a:solidFill>
                    <a:schemeClr val="bg1">
                      <a:lumMod val="50000"/>
                    </a:schemeClr>
                  </a:solidFill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bg1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#,##0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3332608"/>
        <c:crosses val="autoZero"/>
        <c:crossBetween val="midCat"/>
        <c:majorUnit val="500"/>
      </c:valAx>
      <c:spPr>
        <a:solidFill>
          <a:schemeClr val="bg1"/>
        </a:soli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798974989230847"/>
          <c:y val="0.21601643458661446"/>
          <c:w val="0.13114701093269548"/>
          <c:h val="0.1152793416343257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0.90517</cdr:x>
      <cdr:y>0.43041</cdr:y>
    </cdr:from>
    <cdr:to>
      <cdr:x>1</cdr:x>
      <cdr:y>0.63048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82ADF98-2B4C-D8BA-F0A1-0BBDC1AE0284}"/>
            </a:ext>
          </a:extLst>
        </cdr:cNvPr>
        <cdr:cNvSpPr txBox="1"/>
      </cdr:nvSpPr>
      <cdr:spPr>
        <a:xfrm xmlns:a="http://schemas.openxmlformats.org/drawingml/2006/main">
          <a:off x="9176147" y="196717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fi-FI" sz="1100" kern="12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0.6074</cdr:x>
      <cdr:y>0.54933</cdr:y>
    </cdr:from>
    <cdr:to>
      <cdr:x>0.68131</cdr:x>
      <cdr:y>0.62758</cdr:y>
    </cdr:to>
    <cdr:sp macro="" textlink="">
      <cdr:nvSpPr>
        <cdr:cNvPr id="2" name="Tekstiruutu 18">
          <a:extLst xmlns:a="http://schemas.openxmlformats.org/drawingml/2006/main">
            <a:ext uri="{FF2B5EF4-FFF2-40B4-BE49-F238E27FC236}">
              <a16:creationId xmlns:a16="http://schemas.microsoft.com/office/drawing/2014/main" id="{DD0575AA-43E1-95B9-922B-66B02BF3A80D}"/>
            </a:ext>
          </a:extLst>
        </cdr:cNvPr>
        <cdr:cNvSpPr txBox="1"/>
      </cdr:nvSpPr>
      <cdr:spPr>
        <a:xfrm xmlns:a="http://schemas.openxmlformats.org/drawingml/2006/main">
          <a:off x="6865964" y="2808725"/>
          <a:ext cx="835472" cy="40009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fi-FI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fi-FI" sz="2000" dirty="0">
              <a:solidFill>
                <a:srgbClr val="CC6600"/>
              </a:solidFill>
              <a:latin typeface="+mn-lt"/>
            </a:rPr>
            <a:t> </a:t>
          </a:r>
          <a:r>
            <a:rPr lang="fi-FI" sz="2000" dirty="0">
              <a:solidFill>
                <a:schemeClr val="accent5"/>
              </a:solidFill>
              <a:latin typeface="+mn-lt"/>
            </a:rPr>
            <a:t>-9 %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0.63814</cdr:x>
      <cdr:y>0.51829</cdr:y>
    </cdr:from>
    <cdr:to>
      <cdr:x>0.71205</cdr:x>
      <cdr:y>0.60889</cdr:y>
    </cdr:to>
    <cdr:sp macro="" textlink="">
      <cdr:nvSpPr>
        <cdr:cNvPr id="2" name="Tekstiruutu 18">
          <a:extLst xmlns:a="http://schemas.openxmlformats.org/drawingml/2006/main">
            <a:ext uri="{FF2B5EF4-FFF2-40B4-BE49-F238E27FC236}">
              <a16:creationId xmlns:a16="http://schemas.microsoft.com/office/drawing/2014/main" id="{84B95E4F-7C0E-4119-89C7-37EF14C80181}"/>
            </a:ext>
          </a:extLst>
        </cdr:cNvPr>
        <cdr:cNvSpPr txBox="1"/>
      </cdr:nvSpPr>
      <cdr:spPr>
        <a:xfrm xmlns:a="http://schemas.openxmlformats.org/drawingml/2006/main">
          <a:off x="7213485" y="2665194"/>
          <a:ext cx="835472" cy="46589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fi-FI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fi-FI" sz="2000" dirty="0">
              <a:solidFill>
                <a:srgbClr val="0099FF"/>
              </a:solidFill>
              <a:latin typeface="+mn-lt"/>
            </a:rPr>
            <a:t>-4 %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0.59448</cdr:x>
      <cdr:y>0.46186</cdr:y>
    </cdr:from>
    <cdr:to>
      <cdr:x>0.66781</cdr:x>
      <cdr:y>0.53459</cdr:y>
    </cdr:to>
    <cdr:sp macro="" textlink="">
      <cdr:nvSpPr>
        <cdr:cNvPr id="5" name="Tekstiruutu 18">
          <a:extLst xmlns:a="http://schemas.openxmlformats.org/drawingml/2006/main">
            <a:ext uri="{FF2B5EF4-FFF2-40B4-BE49-F238E27FC236}">
              <a16:creationId xmlns:a16="http://schemas.microsoft.com/office/drawing/2014/main" id="{64EB425B-21C4-5704-DFDB-3CA184638CC1}"/>
            </a:ext>
          </a:extLst>
        </cdr:cNvPr>
        <cdr:cNvSpPr txBox="1"/>
      </cdr:nvSpPr>
      <cdr:spPr>
        <a:xfrm xmlns:a="http://schemas.openxmlformats.org/drawingml/2006/main">
          <a:off x="6773607" y="2345492"/>
          <a:ext cx="835530" cy="36935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fi-FI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fi-FI" sz="1800" dirty="0">
              <a:solidFill>
                <a:schemeClr val="accent2"/>
              </a:solidFill>
              <a:latin typeface="+mn-lt"/>
            </a:rPr>
            <a:t>+ 11 %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0.58466</cdr:x>
      <cdr:y>0.6909</cdr:y>
    </cdr:from>
    <cdr:to>
      <cdr:x>0.65799</cdr:x>
      <cdr:y>0.7756</cdr:y>
    </cdr:to>
    <cdr:sp macro="" textlink="">
      <cdr:nvSpPr>
        <cdr:cNvPr id="3" name="Tekstiruutu 18">
          <a:extLst xmlns:a="http://schemas.openxmlformats.org/drawingml/2006/main">
            <a:ext uri="{FF2B5EF4-FFF2-40B4-BE49-F238E27FC236}">
              <a16:creationId xmlns:a16="http://schemas.microsoft.com/office/drawing/2014/main" id="{CC16DD12-D88B-1D38-82B5-D9D44091FC90}"/>
            </a:ext>
          </a:extLst>
        </cdr:cNvPr>
        <cdr:cNvSpPr txBox="1"/>
      </cdr:nvSpPr>
      <cdr:spPr>
        <a:xfrm xmlns:a="http://schemas.openxmlformats.org/drawingml/2006/main">
          <a:off x="6661647" y="3440506"/>
          <a:ext cx="835530" cy="42178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fi-FI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fi-FI" sz="1800" dirty="0">
              <a:solidFill>
                <a:srgbClr val="CC6600"/>
              </a:solidFill>
              <a:latin typeface="+mn-lt"/>
            </a:rPr>
            <a:t>+6 %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 bwMode="auto">
          <a:xfrm>
            <a:off x="2" y="4"/>
            <a:ext cx="2914308" cy="4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t" anchorCtr="0" compatLnSpc="1">
            <a:prstTxWarp prst="textNoShape">
              <a:avLst/>
            </a:prstTxWarp>
          </a:bodyPr>
          <a:lstStyle>
            <a:lvl1pPr defTabSz="953542">
              <a:defRPr sz="1300">
                <a:latin typeface="Calibri" pitchFamily="34" charset="0"/>
              </a:defRPr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 bwMode="auto">
          <a:xfrm>
            <a:off x="3808885" y="4"/>
            <a:ext cx="2914308" cy="4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t" anchorCtr="0" compatLnSpc="1">
            <a:prstTxWarp prst="textNoShape">
              <a:avLst/>
            </a:prstTxWarp>
          </a:bodyPr>
          <a:lstStyle>
            <a:lvl1pPr algn="r" defTabSz="953542">
              <a:defRPr sz="1300">
                <a:latin typeface="Calibri" pitchFamily="34" charset="0"/>
              </a:defRPr>
            </a:lvl1pPr>
          </a:lstStyle>
          <a:p>
            <a:fld id="{EF43217F-D9E5-40C5-BB54-73BB05629422}" type="datetimeFigureOut">
              <a:rPr lang="fi-FI"/>
              <a:pPr/>
              <a:t>17.10.2025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 bwMode="auto">
          <a:xfrm>
            <a:off x="2" y="9284561"/>
            <a:ext cx="2914308" cy="4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b" anchorCtr="0" compatLnSpc="1">
            <a:prstTxWarp prst="textNoShape">
              <a:avLst/>
            </a:prstTxWarp>
          </a:bodyPr>
          <a:lstStyle>
            <a:lvl1pPr defTabSz="953542">
              <a:defRPr sz="1300">
                <a:latin typeface="Calibri" pitchFamily="34" charset="0"/>
              </a:defRPr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 bwMode="auto">
          <a:xfrm>
            <a:off x="3808885" y="9284561"/>
            <a:ext cx="2914308" cy="4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b" anchorCtr="0" compatLnSpc="1">
            <a:prstTxWarp prst="textNoShape">
              <a:avLst/>
            </a:prstTxWarp>
          </a:bodyPr>
          <a:lstStyle>
            <a:lvl1pPr algn="r" defTabSz="953542">
              <a:defRPr sz="1300">
                <a:latin typeface="Calibri" pitchFamily="34" charset="0"/>
              </a:defRPr>
            </a:lvl1pPr>
          </a:lstStyle>
          <a:p>
            <a:fld id="{BFA24B9F-4DF9-4B8C-8A5E-23CCB86A80CF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271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 bwMode="auto">
          <a:xfrm>
            <a:off x="2" y="4"/>
            <a:ext cx="2914308" cy="4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t" anchorCtr="0" compatLnSpc="1">
            <a:prstTxWarp prst="textNoShape">
              <a:avLst/>
            </a:prstTxWarp>
          </a:bodyPr>
          <a:lstStyle>
            <a:lvl1pPr defTabSz="953542">
              <a:defRPr sz="1300">
                <a:latin typeface="Calibri" pitchFamily="34" charset="0"/>
              </a:defRPr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 bwMode="auto">
          <a:xfrm>
            <a:off x="3808885" y="4"/>
            <a:ext cx="2914308" cy="4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t" anchorCtr="0" compatLnSpc="1">
            <a:prstTxWarp prst="textNoShape">
              <a:avLst/>
            </a:prstTxWarp>
          </a:bodyPr>
          <a:lstStyle>
            <a:lvl1pPr algn="r" defTabSz="953542">
              <a:defRPr sz="1300">
                <a:latin typeface="Calibri" pitchFamily="34" charset="0"/>
              </a:defRPr>
            </a:lvl1pPr>
          </a:lstStyle>
          <a:p>
            <a:fld id="{830CECC8-6555-4154-AAE0-1EFD38BEC2EA}" type="datetimeFigureOut">
              <a:rPr lang="fi-FI"/>
              <a:pPr/>
              <a:t>17.10.2025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187" tIns="45093" rIns="90187" bIns="45093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 bwMode="auto">
          <a:xfrm>
            <a:off x="672758" y="4643088"/>
            <a:ext cx="5379136" cy="43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 bwMode="auto">
          <a:xfrm>
            <a:off x="2" y="9284561"/>
            <a:ext cx="2914308" cy="4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b" anchorCtr="0" compatLnSpc="1">
            <a:prstTxWarp prst="textNoShape">
              <a:avLst/>
            </a:prstTxWarp>
          </a:bodyPr>
          <a:lstStyle>
            <a:lvl1pPr defTabSz="953542">
              <a:defRPr sz="1300">
                <a:latin typeface="Calibri" pitchFamily="34" charset="0"/>
              </a:defRPr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 bwMode="auto">
          <a:xfrm>
            <a:off x="3808885" y="9284561"/>
            <a:ext cx="2914308" cy="4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337" tIns="47669" rIns="95337" bIns="47669" numCol="1" anchor="b" anchorCtr="0" compatLnSpc="1">
            <a:prstTxWarp prst="textNoShape">
              <a:avLst/>
            </a:prstTxWarp>
          </a:bodyPr>
          <a:lstStyle>
            <a:lvl1pPr algn="r" defTabSz="953542">
              <a:defRPr sz="1300">
                <a:latin typeface="Calibri" pitchFamily="34" charset="0"/>
              </a:defRPr>
            </a:lvl1pPr>
          </a:lstStyle>
          <a:p>
            <a:fld id="{81D8B25B-D295-4406-A767-C103375FE0FB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73823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B25B-D295-4406-A767-C103375FE0FB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17382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01874" fontAlgn="auto">
              <a:spcBef>
                <a:spcPts val="0"/>
              </a:spcBef>
              <a:spcAft>
                <a:spcPts val="0"/>
              </a:spcAft>
              <a:defRPr/>
            </a:pPr>
            <a:fld id="{13D726F4-5ADA-4313-AC5D-22B3ADF6DFAE}" type="slidenum">
              <a:rPr lang="fi-FI" sz="1200">
                <a:solidFill>
                  <a:prstClr val="black"/>
                </a:solidFill>
                <a:latin typeface="Calibri"/>
                <a:cs typeface="+mn-cs"/>
              </a:rPr>
              <a:pPr defTabSz="901874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fi-FI" sz="120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22560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B25B-D295-4406-A767-C103375FE0FB}" type="slidenum">
              <a:rPr lang="fi-FI" smtClean="0"/>
              <a:pPr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8906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B25B-D295-4406-A767-C103375FE0FB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0214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B25B-D295-4406-A767-C103375FE0FB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0684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71156">
              <a:defRPr/>
            </a:pPr>
            <a:fld id="{81D8B25B-D295-4406-A767-C103375FE0FB}" type="slidenum">
              <a:rPr lang="fi-FI">
                <a:solidFill>
                  <a:prstClr val="black"/>
                </a:solidFill>
              </a:rPr>
              <a:pPr defTabSz="971156">
                <a:defRPr/>
              </a:pPr>
              <a:t>4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6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01874" fontAlgn="auto">
              <a:spcBef>
                <a:spcPts val="0"/>
              </a:spcBef>
              <a:spcAft>
                <a:spcPts val="0"/>
              </a:spcAft>
              <a:defRPr/>
            </a:pPr>
            <a:fld id="{13D726F4-5ADA-4313-AC5D-22B3ADF6DFAE}" type="slidenum">
              <a:rPr lang="fi-FI" sz="1200">
                <a:solidFill>
                  <a:prstClr val="black"/>
                </a:solidFill>
                <a:latin typeface="Calibri"/>
                <a:cs typeface="+mn-cs"/>
              </a:rPr>
              <a:pPr defTabSz="901874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fi-FI" sz="1200">
              <a:solidFill>
                <a:prstClr val="black"/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9376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B25B-D295-4406-A767-C103375FE0FB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90567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B25B-D295-4406-A767-C103375FE0FB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86017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B25B-D295-4406-A767-C103375FE0FB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9603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8B25B-D295-4406-A767-C103375FE0FB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960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di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E6490A5D-94EC-4F2A-91C2-6EFB0ED8D9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632" y="2060848"/>
            <a:ext cx="5004826" cy="2261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62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11161240" cy="792088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60000" y="1332000"/>
            <a:ext cx="11089305" cy="5052020"/>
          </a:xfrm>
        </p:spPr>
        <p:txBody>
          <a:bodyPr/>
          <a:lstStyle>
            <a:lvl1pPr marL="266700" indent="-266700"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15.10.2025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Julkinen yhteenveto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4F711-C87F-45F6-8F4D-1E73ECD059F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9913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9">
            <a:extLst>
              <a:ext uri="{FF2B5EF4-FFF2-40B4-BE49-F238E27FC236}">
                <a16:creationId xmlns:a16="http://schemas.microsoft.com/office/drawing/2014/main" id="{8E188523-CA05-41CC-A493-7B5F4C54ADEB}"/>
              </a:ext>
            </a:extLst>
          </p:cNvPr>
          <p:cNvSpPr/>
          <p:nvPr userDrawn="1"/>
        </p:nvSpPr>
        <p:spPr>
          <a:xfrm>
            <a:off x="10791824" y="-1"/>
            <a:ext cx="1400175" cy="61912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3200">
              <a:highlight>
                <a:srgbClr val="FFFF00"/>
              </a:highlight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10306050" cy="792088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60000" y="1332000"/>
            <a:ext cx="10251106" cy="492442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15.10.2025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Julkinen yhteenveto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4F711-C87F-45F6-8F4D-1E73ECD059F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3494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60000" y="1332000"/>
            <a:ext cx="5354324" cy="48593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0" y="1332000"/>
            <a:ext cx="5376597" cy="48498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15.10.2025</a:t>
            </a: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Julkinen yhteenveto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4FB73-7702-45A2-ABE5-5B4EC6DFA85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Otsikko 1">
            <a:extLst>
              <a:ext uri="{FF2B5EF4-FFF2-40B4-BE49-F238E27FC236}">
                <a16:creationId xmlns:a16="http://schemas.microsoft.com/office/drawing/2014/main" id="{9A4E6C54-4724-4205-B4E3-3A8A39700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1139984" cy="792088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674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60000" y="360000"/>
            <a:ext cx="5472607" cy="990600"/>
          </a:xfrm>
        </p:spPr>
        <p:txBody>
          <a:bodyPr anchor="b"/>
          <a:lstStyle>
            <a:lvl1pPr marL="0" indent="0">
              <a:buNone/>
              <a:defRPr sz="2800" b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60000" y="1619250"/>
            <a:ext cx="5472607" cy="45069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7" y="360000"/>
            <a:ext cx="5279231" cy="981075"/>
          </a:xfrm>
        </p:spPr>
        <p:txBody>
          <a:bodyPr anchor="b"/>
          <a:lstStyle>
            <a:lvl1pPr marL="0" indent="0">
              <a:buNone/>
              <a:defRPr sz="2800" b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7" y="1620000"/>
            <a:ext cx="5279231" cy="4497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15.10.2025</a:t>
            </a:r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Julkinen yhteenveto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FCF39-2EC0-4513-84D2-D6EC9019C3B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3427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15.10.2025</a:t>
            </a:r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Julkinen yhteenveto</a:t>
            </a: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D3CF2-C095-4A74-89EB-52E3DF05EB4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222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19100" y="404267"/>
            <a:ext cx="4163486" cy="432048"/>
          </a:xfrm>
        </p:spPr>
        <p:txBody>
          <a:bodyPr anchor="b"/>
          <a:lstStyle>
            <a:lvl1pPr algn="l">
              <a:defRPr sz="2000" b="1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409575"/>
            <a:ext cx="6815667" cy="571658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09576" y="942975"/>
            <a:ext cx="4192060" cy="51831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15.10.2025</a:t>
            </a: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Julkinen yhteenveto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CB141-6829-4BAF-B00F-A30E2244CEC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76764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9">
            <a:extLst>
              <a:ext uri="{FF2B5EF4-FFF2-40B4-BE49-F238E27FC236}">
                <a16:creationId xmlns:a16="http://schemas.microsoft.com/office/drawing/2014/main" id="{8E188523-CA05-41CC-A493-7B5F4C54ADEB}"/>
              </a:ext>
            </a:extLst>
          </p:cNvPr>
          <p:cNvSpPr/>
          <p:nvPr userDrawn="1"/>
        </p:nvSpPr>
        <p:spPr>
          <a:xfrm rot="898217">
            <a:off x="10894876" y="4491949"/>
            <a:ext cx="1440000" cy="144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3200">
              <a:highlight>
                <a:srgbClr val="FFFF00"/>
              </a:highlight>
            </a:endParaRPr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926DFC63-AB82-4154-A247-5E899B8A60A8}"/>
              </a:ext>
            </a:extLst>
          </p:cNvPr>
          <p:cNvSpPr/>
          <p:nvPr userDrawn="1"/>
        </p:nvSpPr>
        <p:spPr>
          <a:xfrm rot="19736592">
            <a:off x="10843168" y="2358349"/>
            <a:ext cx="1440000" cy="144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3200">
              <a:highlight>
                <a:srgbClr val="FFFF00"/>
              </a:highlight>
            </a:endParaRP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21EE1F5D-BED4-478D-AFA0-E52991522C6D}"/>
              </a:ext>
            </a:extLst>
          </p:cNvPr>
          <p:cNvSpPr/>
          <p:nvPr userDrawn="1"/>
        </p:nvSpPr>
        <p:spPr>
          <a:xfrm rot="1610462">
            <a:off x="10757441" y="339046"/>
            <a:ext cx="1440000" cy="144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3200">
              <a:highlight>
                <a:srgbClr val="FFFF00"/>
              </a:highlight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11139984" cy="792088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60000" y="1332000"/>
            <a:ext cx="11089305" cy="50520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15.10.2025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Julkinen yhteenveto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4F711-C87F-45F6-8F4D-1E73ECD059F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184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1531" y="2348880"/>
            <a:ext cx="9265029" cy="720080"/>
          </a:xfrm>
        </p:spPr>
        <p:txBody>
          <a:bodyPr>
            <a:noAutofit/>
          </a:bodyPr>
          <a:lstStyle>
            <a:lvl1pPr marL="0" indent="0" algn="l">
              <a:buNone/>
              <a:defRPr sz="4800" cap="none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3" name="Tekstin paikkamerkki 12"/>
          <p:cNvSpPr>
            <a:spLocks noGrp="1"/>
          </p:cNvSpPr>
          <p:nvPr>
            <p:ph type="body" sz="quarter" idx="10"/>
          </p:nvPr>
        </p:nvSpPr>
        <p:spPr>
          <a:xfrm>
            <a:off x="1871531" y="3274319"/>
            <a:ext cx="9265029" cy="428619"/>
          </a:xfrm>
        </p:spPr>
        <p:txBody>
          <a:bodyPr>
            <a:noAutofit/>
          </a:bodyPr>
          <a:lstStyle>
            <a:lvl1pPr>
              <a:buNone/>
              <a:defRPr sz="2400" cap="none" baseline="0">
                <a:solidFill>
                  <a:schemeClr val="accent1"/>
                </a:solidFill>
              </a:defRPr>
            </a:lvl1pPr>
            <a:lvl2pPr>
              <a:buNone/>
              <a:defRPr sz="2400">
                <a:solidFill>
                  <a:schemeClr val="tx1"/>
                </a:solidFill>
              </a:defRPr>
            </a:lvl2pPr>
            <a:lvl3pPr>
              <a:buNone/>
              <a:defRPr sz="2400">
                <a:solidFill>
                  <a:schemeClr val="tx1"/>
                </a:solidFill>
              </a:defRPr>
            </a:lvl3pPr>
            <a:lvl4pPr>
              <a:buNone/>
              <a:defRPr sz="2400">
                <a:solidFill>
                  <a:schemeClr val="tx1"/>
                </a:solidFill>
              </a:defRPr>
            </a:lvl4pPr>
            <a:lvl5pPr>
              <a:buNone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kstin paikkamerkki 12"/>
          <p:cNvSpPr>
            <a:spLocks noGrp="1"/>
          </p:cNvSpPr>
          <p:nvPr>
            <p:ph type="body" sz="quarter" idx="11"/>
          </p:nvPr>
        </p:nvSpPr>
        <p:spPr>
          <a:xfrm>
            <a:off x="1871531" y="3850383"/>
            <a:ext cx="9265029" cy="428619"/>
          </a:xfrm>
        </p:spPr>
        <p:txBody>
          <a:bodyPr>
            <a:noAutofit/>
          </a:bodyPr>
          <a:lstStyle>
            <a:lvl1pPr>
              <a:buNone/>
              <a:defRPr sz="2400" cap="none" baseline="0">
                <a:solidFill>
                  <a:schemeClr val="accent2"/>
                </a:solidFill>
              </a:defRPr>
            </a:lvl1pPr>
            <a:lvl2pPr>
              <a:buNone/>
              <a:defRPr sz="2400">
                <a:solidFill>
                  <a:schemeClr val="tx1"/>
                </a:solidFill>
              </a:defRPr>
            </a:lvl2pPr>
            <a:lvl3pPr>
              <a:buNone/>
              <a:defRPr sz="2400">
                <a:solidFill>
                  <a:schemeClr val="tx1"/>
                </a:solidFill>
              </a:defRPr>
            </a:lvl3pPr>
            <a:lvl4pPr>
              <a:buNone/>
              <a:defRPr sz="2400">
                <a:solidFill>
                  <a:schemeClr val="tx1"/>
                </a:solidFill>
              </a:defRPr>
            </a:lvl4pPr>
            <a:lvl5pPr>
              <a:buNone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5833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tsikkodia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1531" y="2348880"/>
            <a:ext cx="9265029" cy="720080"/>
          </a:xfrm>
        </p:spPr>
        <p:txBody>
          <a:bodyPr>
            <a:noAutofit/>
          </a:bodyPr>
          <a:lstStyle>
            <a:lvl1pPr marL="0" indent="0" algn="l">
              <a:buNone/>
              <a:defRPr sz="48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13" name="Tekstin paikkamerkki 12"/>
          <p:cNvSpPr>
            <a:spLocks noGrp="1"/>
          </p:cNvSpPr>
          <p:nvPr>
            <p:ph type="body" sz="quarter" idx="10"/>
          </p:nvPr>
        </p:nvSpPr>
        <p:spPr>
          <a:xfrm>
            <a:off x="1871531" y="3950594"/>
            <a:ext cx="9265029" cy="428619"/>
          </a:xfrm>
        </p:spPr>
        <p:txBody>
          <a:bodyPr>
            <a:noAutofit/>
          </a:bodyPr>
          <a:lstStyle>
            <a:lvl1pPr>
              <a:buNone/>
              <a:defRPr sz="2400" cap="none" baseline="0">
                <a:solidFill>
                  <a:schemeClr val="accent1"/>
                </a:solidFill>
              </a:defRPr>
            </a:lvl1pPr>
            <a:lvl2pPr>
              <a:buNone/>
              <a:defRPr sz="2400">
                <a:solidFill>
                  <a:schemeClr val="tx1"/>
                </a:solidFill>
              </a:defRPr>
            </a:lvl2pPr>
            <a:lvl3pPr>
              <a:buNone/>
              <a:defRPr sz="2400">
                <a:solidFill>
                  <a:schemeClr val="tx1"/>
                </a:solidFill>
              </a:defRPr>
            </a:lvl3pPr>
            <a:lvl4pPr>
              <a:buNone/>
              <a:defRPr sz="2400">
                <a:solidFill>
                  <a:schemeClr val="tx1"/>
                </a:solidFill>
              </a:defRPr>
            </a:lvl4pPr>
            <a:lvl5pPr>
              <a:buNone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kstin paikkamerkki 12"/>
          <p:cNvSpPr>
            <a:spLocks noGrp="1"/>
          </p:cNvSpPr>
          <p:nvPr>
            <p:ph type="body" sz="quarter" idx="11"/>
          </p:nvPr>
        </p:nvSpPr>
        <p:spPr>
          <a:xfrm>
            <a:off x="1871531" y="4526658"/>
            <a:ext cx="9265029" cy="428619"/>
          </a:xfrm>
        </p:spPr>
        <p:txBody>
          <a:bodyPr>
            <a:noAutofit/>
          </a:bodyPr>
          <a:lstStyle>
            <a:lvl1pPr>
              <a:buNone/>
              <a:defRPr sz="2400" cap="none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>
              <a:buNone/>
              <a:defRPr sz="2400">
                <a:solidFill>
                  <a:schemeClr val="tx1"/>
                </a:solidFill>
              </a:defRPr>
            </a:lvl2pPr>
            <a:lvl3pPr>
              <a:buNone/>
              <a:defRPr sz="2400">
                <a:solidFill>
                  <a:schemeClr val="tx1"/>
                </a:solidFill>
              </a:defRPr>
            </a:lvl3pPr>
            <a:lvl4pPr>
              <a:buNone/>
              <a:defRPr sz="2400">
                <a:solidFill>
                  <a:schemeClr val="tx1"/>
                </a:solidFill>
              </a:defRPr>
            </a:lvl4pPr>
            <a:lvl5pPr>
              <a:buNone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2348585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1531" y="2348880"/>
            <a:ext cx="9265029" cy="720080"/>
          </a:xfrm>
        </p:spPr>
        <p:txBody>
          <a:bodyPr>
            <a:noAutofit/>
          </a:bodyPr>
          <a:lstStyle>
            <a:lvl1pPr marL="0" indent="0" algn="l">
              <a:buNone/>
              <a:defRPr sz="48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9802509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Otsikkodi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1531" y="2348880"/>
            <a:ext cx="9265029" cy="720080"/>
          </a:xfrm>
        </p:spPr>
        <p:txBody>
          <a:bodyPr>
            <a:noAutofit/>
          </a:bodyPr>
          <a:lstStyle>
            <a:lvl1pPr marL="0" indent="0" algn="l">
              <a:buNone/>
              <a:defRPr sz="48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2748799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Otsikkodi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1531" y="2348880"/>
            <a:ext cx="9265029" cy="720080"/>
          </a:xfrm>
        </p:spPr>
        <p:txBody>
          <a:bodyPr>
            <a:noAutofit/>
          </a:bodyPr>
          <a:lstStyle>
            <a:lvl1pPr marL="0" indent="0" algn="l">
              <a:buNone/>
              <a:defRPr sz="48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18409860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Otsikkodi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1531" y="2348880"/>
            <a:ext cx="9265029" cy="720080"/>
          </a:xfrm>
        </p:spPr>
        <p:txBody>
          <a:bodyPr>
            <a:noAutofit/>
          </a:bodyPr>
          <a:lstStyle>
            <a:lvl1pPr marL="0" indent="0" algn="l">
              <a:buNone/>
              <a:defRPr sz="48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1761058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Otsikkodi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1531" y="2348880"/>
            <a:ext cx="9265029" cy="720080"/>
          </a:xfrm>
        </p:spPr>
        <p:txBody>
          <a:bodyPr>
            <a:noAutofit/>
          </a:bodyPr>
          <a:lstStyle>
            <a:lvl1pPr marL="0" indent="0" algn="l">
              <a:buNone/>
              <a:defRPr sz="48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3341731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71531" y="2348880"/>
            <a:ext cx="9265029" cy="720080"/>
          </a:xfrm>
        </p:spPr>
        <p:txBody>
          <a:bodyPr>
            <a:noAutofit/>
          </a:bodyPr>
          <a:lstStyle>
            <a:lvl1pPr marL="0" indent="0" algn="l">
              <a:buNone/>
              <a:defRPr sz="480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171973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piirtäminen, merkki&#10;&#10;Kuvaus luotu automaattisesti">
            <a:extLst>
              <a:ext uri="{FF2B5EF4-FFF2-40B4-BE49-F238E27FC236}">
                <a16:creationId xmlns:a16="http://schemas.microsoft.com/office/drawing/2014/main" id="{3E21F725-71D2-4C79-B984-CBEE8600EF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617"/>
          <a:stretch/>
        </p:blipFill>
        <p:spPr>
          <a:xfrm>
            <a:off x="10790878" y="6259035"/>
            <a:ext cx="1300836" cy="415658"/>
          </a:xfrm>
          <a:prstGeom prst="rect">
            <a:avLst/>
          </a:prstGeom>
        </p:spPr>
      </p:pic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360000" y="360000"/>
            <a:ext cx="11155982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360000" y="1332000"/>
            <a:ext cx="11175031" cy="4677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791744" y="6460950"/>
            <a:ext cx="2880784" cy="215900"/>
          </a:xfrm>
          <a:prstGeom prst="rect">
            <a:avLst/>
          </a:prstGeom>
        </p:spPr>
        <p:txBody>
          <a:bodyPr vert="horz" lIns="91440" tIns="45720" rIns="72000" bIns="4572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fi-FI"/>
              <a:t>15.10.2025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7368" y="6460950"/>
            <a:ext cx="2880784" cy="215900"/>
          </a:xfrm>
          <a:prstGeom prst="rect">
            <a:avLst/>
          </a:prstGeom>
        </p:spPr>
        <p:txBody>
          <a:bodyPr vert="horz" wrap="square" lIns="91440" tIns="45720" rIns="7200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i-FI"/>
              <a:t>Julkinen yhteenveto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7248128" y="6460950"/>
            <a:ext cx="2844800" cy="215900"/>
          </a:xfrm>
          <a:prstGeom prst="rect">
            <a:avLst/>
          </a:prstGeom>
        </p:spPr>
        <p:txBody>
          <a:bodyPr vert="horz" lIns="91440" tIns="45720" rIns="72000" bIns="4572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2BF62C19-E65D-4715-AA75-01F5ACB8661D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65" r:id="rId10"/>
    <p:sldLayoutId id="2147483771" r:id="rId11"/>
    <p:sldLayoutId id="2147483764" r:id="rId12"/>
    <p:sldLayoutId id="2147483763" r:id="rId13"/>
    <p:sldLayoutId id="2147483762" r:id="rId14"/>
    <p:sldLayoutId id="2147483761" r:id="rId15"/>
    <p:sldLayoutId id="2147483770" r:id="rId16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8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ReykjavikOne OT AGauge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ReykjavikOne OT AGauge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ReykjavikOne OT AGauge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ReykjavikOne OT AGauge" pitchFamily="50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ReykjavikOne OT AGauge" pitchFamily="50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ReykjavikOne OT AGauge" pitchFamily="50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ReykjavikOne OT AGauge" pitchFamily="50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ReykjavikOne OT AGauge" pitchFamily="50" charset="0"/>
        </a:defRPr>
      </a:lvl9pPr>
    </p:titleStyle>
    <p:bodyStyle>
      <a:lvl1pPr marL="266700" indent="-266700" algn="l" rtl="0" eaLnBrk="1" fontAlgn="base" hangingPunct="1">
        <a:spcBef>
          <a:spcPct val="20000"/>
        </a:spcBef>
        <a:spcAft>
          <a:spcPct val="0"/>
        </a:spcAft>
        <a:buClr>
          <a:srgbClr val="8CC83C"/>
        </a:buClr>
        <a:buFont typeface="Arial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3810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990600" indent="-2667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257300" indent="-2667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–"/>
        <a:tabLst>
          <a:tab pos="1257300" algn="l"/>
        </a:tabLst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524000" indent="-2667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kimmo.rautiainen@rakennusteollisuus.fi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025DB1D-4774-45E1-98B4-8BC622DBF1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71531" y="3950594"/>
            <a:ext cx="10108033" cy="428619"/>
          </a:xfrm>
        </p:spPr>
        <p:txBody>
          <a:bodyPr/>
          <a:lstStyle/>
          <a:p>
            <a:r>
              <a:rPr lang="fi-FI">
                <a:solidFill>
                  <a:srgbClr val="92D050"/>
                </a:solidFill>
              </a:rPr>
              <a:t>Julkinen yhteenveto	</a:t>
            </a:r>
            <a:endParaRPr lang="fi-FI">
              <a:solidFill>
                <a:srgbClr val="CC6600"/>
              </a:solidFill>
            </a:endParaRP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BEA1F1B-34CE-4BB6-9D49-71F6B6ABE8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/>
              <a:t>15.10.2025</a:t>
            </a:r>
          </a:p>
          <a:p>
            <a:r>
              <a:rPr lang="fi-FI"/>
              <a:t> </a:t>
            </a:r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1EBC742A-93D1-F940-A308-D73D676BCF4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871531" y="1664494"/>
            <a:ext cx="9644451" cy="792162"/>
          </a:xfrm>
        </p:spPr>
        <p:txBody>
          <a:bodyPr/>
          <a:lstStyle/>
          <a:p>
            <a:pPr rtl="0" eaLnBrk="1" fontAlgn="base" hangingPunct="1"/>
            <a:r>
              <a:rPr lang="fi-FI" sz="4800" kern="1200" baseline="0">
                <a:solidFill>
                  <a:srgbClr val="FFFFFF"/>
                </a:solidFill>
                <a:effectLst/>
                <a:latin typeface="Calibri"/>
                <a:ea typeface="+mn-ea"/>
                <a:cs typeface="Calibri"/>
              </a:rPr>
              <a:t>Pientaloteollisuus PTT:n suhdannekatsaus</a:t>
            </a:r>
            <a:br>
              <a:rPr lang="fi-FI" sz="4800" kern="1200" baseline="0"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r>
              <a:rPr lang="fi-FI">
                <a:solidFill>
                  <a:srgbClr val="BADE8A"/>
                </a:solidFill>
                <a:latin typeface="Calibri"/>
                <a:ea typeface="+mn-ea"/>
                <a:cs typeface="Calibri"/>
              </a:rPr>
              <a:t>3Q2025</a:t>
            </a:r>
            <a:endParaRPr lang="fi-FI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94429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400"/>
              <a:t>Omakoti- ja paritalojen tilauskanta</a:t>
            </a:r>
            <a:br>
              <a:rPr lang="fi-FI" sz="4000"/>
            </a:br>
            <a:endParaRPr lang="fi-FI" sz="2000">
              <a:solidFill>
                <a:schemeClr val="tx2"/>
              </a:solidFill>
            </a:endParaRP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6C2AF6F-9DC5-4DE7-8950-0FC67230A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4F711-C87F-45F6-8F4D-1E73ECD059FE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929BE8-AC64-494C-5175-3FE42E9CF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Julkinen yhteenveto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47BD1181-B156-1377-7BEA-ADC80E207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15.10.2025</a:t>
            </a:r>
          </a:p>
        </p:txBody>
      </p:sp>
      <p:graphicFrame>
        <p:nvGraphicFramePr>
          <p:cNvPr id="8" name="Sisällön paikkamerkki 9">
            <a:extLst>
              <a:ext uri="{FF2B5EF4-FFF2-40B4-BE49-F238E27FC236}">
                <a16:creationId xmlns:a16="http://schemas.microsoft.com/office/drawing/2014/main" id="{386EC4A5-614F-D106-5D0E-B8C577665A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45364"/>
              </p:ext>
            </p:extLst>
          </p:nvPr>
        </p:nvGraphicFramePr>
        <p:xfrm>
          <a:off x="360363" y="1331913"/>
          <a:ext cx="11088687" cy="5051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kstiruutu 2">
            <a:extLst>
              <a:ext uri="{FF2B5EF4-FFF2-40B4-BE49-F238E27FC236}">
                <a16:creationId xmlns:a16="http://schemas.microsoft.com/office/drawing/2014/main" id="{AD0E93A1-7FC8-6ECB-65F8-CFBF365F4954}"/>
              </a:ext>
            </a:extLst>
          </p:cNvPr>
          <p:cNvSpPr txBox="1"/>
          <p:nvPr/>
        </p:nvSpPr>
        <p:spPr>
          <a:xfrm>
            <a:off x="9575052" y="3537403"/>
            <a:ext cx="23699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>
                <a:latin typeface="+mn-lt"/>
              </a:rPr>
              <a:t>Tilauskannan muutos:</a:t>
            </a:r>
          </a:p>
          <a:p>
            <a:pPr marL="285750" indent="-285750">
              <a:buFontTx/>
              <a:buChar char="-"/>
            </a:pPr>
            <a:r>
              <a:rPr lang="fi-FI" sz="1600">
                <a:latin typeface="+mn-lt"/>
              </a:rPr>
              <a:t>Q3:n aikana </a:t>
            </a:r>
            <a:r>
              <a:rPr lang="fi-FI" sz="1600">
                <a:solidFill>
                  <a:schemeClr val="accent5"/>
                </a:solidFill>
                <a:latin typeface="+mn-lt"/>
              </a:rPr>
              <a:t>-16 %</a:t>
            </a:r>
          </a:p>
          <a:p>
            <a:pPr marL="285750" indent="-285750">
              <a:buFontTx/>
              <a:buChar char="-"/>
            </a:pPr>
            <a:r>
              <a:rPr lang="fi-FI" sz="1600">
                <a:latin typeface="+mn-lt"/>
              </a:rPr>
              <a:t>Vuoden aikana </a:t>
            </a:r>
            <a:r>
              <a:rPr lang="fi-FI" sz="1600">
                <a:solidFill>
                  <a:schemeClr val="accent2"/>
                </a:solidFill>
                <a:latin typeface="+mn-lt"/>
              </a:rPr>
              <a:t>+5 %</a:t>
            </a:r>
          </a:p>
        </p:txBody>
      </p:sp>
    </p:spTree>
    <p:extLst>
      <p:ext uri="{BB962C8B-B14F-4D97-AF65-F5344CB8AC3E}">
        <p14:creationId xmlns:p14="http://schemas.microsoft.com/office/powerpoint/2010/main" val="3547294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F9892138-641D-49D9-B981-44D6F2E20A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1531" y="2556507"/>
            <a:ext cx="9265029" cy="1744985"/>
          </a:xfrm>
        </p:spPr>
        <p:txBody>
          <a:bodyPr/>
          <a:lstStyle/>
          <a:p>
            <a:br>
              <a:rPr lang="fi-FI" sz="3200"/>
            </a:br>
            <a:r>
              <a:rPr lang="fi-FI" sz="2400" b="0">
                <a:solidFill>
                  <a:schemeClr val="tx2"/>
                </a:solidFill>
              </a:rPr>
              <a:t>Pientaloteollisuus PTT ry</a:t>
            </a:r>
          </a:p>
          <a:p>
            <a:r>
              <a:rPr lang="fi-FI" sz="2400" b="0">
                <a:solidFill>
                  <a:schemeClr val="tx2"/>
                </a:solidFill>
              </a:rPr>
              <a:t>Kimmo Rautiainen</a:t>
            </a:r>
            <a:endParaRPr lang="fi-FI" sz="2400">
              <a:solidFill>
                <a:schemeClr val="tx2"/>
              </a:solidFill>
            </a:endParaRP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94A827E-39EE-432D-ACAE-6E7ACA83C4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sz="2400" b="0" err="1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kimmo.rautiainen@rt.fi</a:t>
            </a:r>
            <a:r>
              <a:rPr lang="fi-FI" sz="2400" b="0">
                <a:solidFill>
                  <a:schemeClr val="bg1"/>
                </a:solidFill>
              </a:rPr>
              <a:t> </a:t>
            </a:r>
            <a:endParaRPr lang="fi-FI">
              <a:solidFill>
                <a:schemeClr val="bg1"/>
              </a:solidFill>
            </a:endParaRP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98FC827-0B75-4FBA-A57F-5B3E41414A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 sz="2400" b="0"/>
              <a:t>p. 0400 381 444</a:t>
            </a:r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D7D5C71-12C4-B233-B433-BD5C5C8F8D3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871531" y="2461389"/>
            <a:ext cx="3181733" cy="792162"/>
          </a:xfrm>
        </p:spPr>
        <p:txBody>
          <a:bodyPr/>
          <a:lstStyle/>
          <a:p>
            <a:r>
              <a:rPr lang="fi-FI" sz="3200" kern="1200" baseline="0">
                <a:solidFill>
                  <a:srgbClr val="FFFFFF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Lisätietoja: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525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EE11B6-D7C2-4F84-AC74-957953C89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Määritelmiä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16BAD0-E9BB-4B88-B42E-D9DCA1A62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219200"/>
            <a:ext cx="11317650" cy="5164820"/>
          </a:xfrm>
        </p:spPr>
        <p:txBody>
          <a:bodyPr/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fi-FI" sz="2800"/>
              <a:t>Myynti</a:t>
            </a:r>
          </a:p>
          <a:p>
            <a:pPr lvl="1">
              <a:buClrTx/>
            </a:pPr>
            <a:r>
              <a:rPr lang="fi-FI" sz="1800"/>
              <a:t>Myyntiin merkitään </a:t>
            </a:r>
            <a:r>
              <a:rPr lang="fi-FI" sz="1800" b="1"/>
              <a:t>kaikki tehdyt kaupat </a:t>
            </a:r>
            <a:r>
              <a:rPr lang="fi-FI" sz="1800"/>
              <a:t>euroina (alv 0 %) ja kappaleina </a:t>
            </a:r>
            <a:r>
              <a:rPr lang="fi-FI" sz="1800" b="1"/>
              <a:t>riippumatta onko kauppa ehdollinen tai ilman ehtoja </a:t>
            </a:r>
            <a:r>
              <a:rPr lang="fi-FI" sz="1800"/>
              <a:t>(esim. rakennuslupa-, suunnittelutarveratkaisu-, rahoitus- tai asunnonmyyntiehto)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fi-FI" sz="2800"/>
              <a:t>Talotoimitus</a:t>
            </a:r>
          </a:p>
          <a:p>
            <a:pPr lvl="1">
              <a:buClrTx/>
            </a:pPr>
            <a:r>
              <a:rPr lang="fi-FI" sz="1800"/>
              <a:t>Talotoimituksiin ilmoitetaan kyselyjakson aikana talotehtaalta </a:t>
            </a:r>
            <a:r>
              <a:rPr lang="fi-FI" sz="1800" b="1"/>
              <a:t>asiakkaalle lähteneet talotoimitukset </a:t>
            </a:r>
            <a:r>
              <a:rPr lang="fi-FI" sz="1800"/>
              <a:t>euroina (alv 0 %) ja kappaleina. Talotoimitukseksi lasketaan toimitus, joka sisältää: </a:t>
            </a:r>
          </a:p>
          <a:p>
            <a:pPr lvl="2">
              <a:buClrTx/>
            </a:pPr>
            <a:r>
              <a:rPr lang="fi-FI" sz="1600"/>
              <a:t>pien-, suur- tai tilaelementit </a:t>
            </a:r>
          </a:p>
          <a:p>
            <a:pPr lvl="2">
              <a:buClrTx/>
            </a:pPr>
            <a:r>
              <a:rPr lang="fi-FI" sz="1600" err="1"/>
              <a:t>precut</a:t>
            </a:r>
            <a:r>
              <a:rPr lang="fi-FI" sz="1600"/>
              <a:t>-runkotoimituspaketin </a:t>
            </a:r>
          </a:p>
          <a:p>
            <a:pPr lvl="2">
              <a:buClrTx/>
            </a:pPr>
            <a:r>
              <a:rPr lang="fi-FI" sz="1600"/>
              <a:t>hirsi- tai kivitalon runkomateriaalipaketin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fi-FI" sz="2800"/>
              <a:t>Tilauskanta</a:t>
            </a:r>
          </a:p>
          <a:p>
            <a:pPr marR="0" lvl="1">
              <a:buClrTx/>
            </a:pPr>
            <a:r>
              <a:rPr lang="fi-FI" sz="1800"/>
              <a:t>Tilauskantaan ilmoitetaan </a:t>
            </a:r>
            <a:r>
              <a:rPr lang="fi-FI" sz="1800" b="1"/>
              <a:t>kokonaistilauskanta</a:t>
            </a:r>
            <a:r>
              <a:rPr lang="fi-FI" sz="1800"/>
              <a:t> euroina (alv 0 %) ja kappaleina. </a:t>
            </a:r>
          </a:p>
          <a:p>
            <a:pPr marR="0" lvl="1">
              <a:buClrTx/>
            </a:pPr>
            <a:r>
              <a:rPr lang="fi-FI" sz="1800"/>
              <a:t>Kauppasopimukseen liittyvät ehdot eivät vaikuta, vaan koko tilauskanta tilastoidaan. </a:t>
            </a:r>
          </a:p>
          <a:p>
            <a:pPr marR="0" lvl="1">
              <a:buClrTx/>
            </a:pPr>
            <a:r>
              <a:rPr lang="fi-FI" sz="1800"/>
              <a:t>Jo ilmoitettujen talotoimitusten osia/osatoimituksia ei ilmoiteta tilauskantaan.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A3ED15A-B198-47CF-BFD0-309CA10C4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4F711-C87F-45F6-8F4D-1E73ECD059FE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17" name="Alatunnisteen paikkamerkki 16">
            <a:extLst>
              <a:ext uri="{FF2B5EF4-FFF2-40B4-BE49-F238E27FC236}">
                <a16:creationId xmlns:a16="http://schemas.microsoft.com/office/drawing/2014/main" id="{E93B486F-0585-9739-52D2-8BB8BD701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Julkinen yhteenveto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2D04CA2-7EE2-9163-7D84-4C6705DB8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15.10.2025</a:t>
            </a:r>
          </a:p>
        </p:txBody>
      </p:sp>
    </p:spTree>
    <p:extLst>
      <p:ext uri="{BB962C8B-B14F-4D97-AF65-F5344CB8AC3E}">
        <p14:creationId xmlns:p14="http://schemas.microsoft.com/office/powerpoint/2010/main" val="20363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ACEEF32-E1C2-44E8-8D05-343B382B2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152088"/>
            <a:ext cx="10106024" cy="5227899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i-FI" sz="2800" i="1" u="sng">
                <a:solidFill>
                  <a:schemeClr val="accent1"/>
                </a:solidFill>
              </a:rPr>
              <a:t>Omakoti- ja paritalot</a:t>
            </a:r>
          </a:p>
          <a:p>
            <a:pPr marL="0" indent="0">
              <a:spcBef>
                <a:spcPts val="480"/>
              </a:spcBef>
              <a:buNone/>
            </a:pPr>
            <a:r>
              <a:rPr lang="fi-FI" sz="1800" u="sng"/>
              <a:t>Uudet kaupat</a:t>
            </a:r>
          </a:p>
          <a:p>
            <a:pPr>
              <a:spcBef>
                <a:spcPts val="480"/>
              </a:spcBef>
            </a:pPr>
            <a:r>
              <a:rPr lang="fi-FI" sz="1800"/>
              <a:t>PTT:n jäsenyritykset tekivät Q3:lla 331 uutta omakoti- ja paritalon kauppaa (</a:t>
            </a:r>
            <a:r>
              <a:rPr lang="fi-FI" sz="1800">
                <a:solidFill>
                  <a:srgbClr val="0099FF"/>
                </a:solidFill>
              </a:rPr>
              <a:t>-9 %</a:t>
            </a:r>
            <a:r>
              <a:rPr lang="fi-FI" sz="1800"/>
              <a:t>)</a:t>
            </a:r>
          </a:p>
          <a:p>
            <a:pPr>
              <a:spcBef>
                <a:spcPts val="480"/>
              </a:spcBef>
            </a:pPr>
            <a:r>
              <a:rPr lang="fi-FI" sz="1800"/>
              <a:t>Uusien kauppojen yhteenlaskettu arvo oli 53,3 M€ (</a:t>
            </a:r>
            <a:r>
              <a:rPr lang="fi-FI" sz="1800">
                <a:solidFill>
                  <a:srgbClr val="0099FF"/>
                </a:solidFill>
              </a:rPr>
              <a:t>-6 %</a:t>
            </a:r>
            <a:r>
              <a:rPr lang="fi-FI" sz="1800"/>
              <a:t>)</a:t>
            </a:r>
          </a:p>
          <a:p>
            <a:pPr>
              <a:spcBef>
                <a:spcPts val="480"/>
              </a:spcBef>
            </a:pPr>
            <a:r>
              <a:rPr lang="fi-FI" sz="1800"/>
              <a:t>Uusien kauppojen keskimääräinen arvo oli 159 000 €</a:t>
            </a:r>
          </a:p>
          <a:p>
            <a:pPr marL="0" indent="0">
              <a:spcBef>
                <a:spcPts val="480"/>
              </a:spcBef>
              <a:buNone/>
            </a:pPr>
            <a:r>
              <a:rPr lang="fi-FI" sz="1800" u="sng"/>
              <a:t>Toimitukset asiakkaille</a:t>
            </a:r>
          </a:p>
          <a:p>
            <a:pPr>
              <a:spcBef>
                <a:spcPts val="480"/>
              </a:spcBef>
            </a:pPr>
            <a:r>
              <a:rPr lang="fi-FI" sz="1800"/>
              <a:t>PTT:n jäsenyritykset toimittivat Q3:lla asiakkaille 471 omakoti- ja paritaloasuntoa (</a:t>
            </a:r>
            <a:r>
              <a:rPr lang="fi-FI" sz="1800">
                <a:solidFill>
                  <a:srgbClr val="CC6600"/>
                </a:solidFill>
              </a:rPr>
              <a:t>11 %)</a:t>
            </a:r>
          </a:p>
          <a:p>
            <a:pPr>
              <a:spcBef>
                <a:spcPts val="480"/>
              </a:spcBef>
            </a:pPr>
            <a:r>
              <a:rPr lang="fi-FI" sz="1800"/>
              <a:t>Toimitusten yhteenlaskettu arvo oli 88,7 M€ (</a:t>
            </a:r>
            <a:r>
              <a:rPr lang="fi-FI" sz="1800">
                <a:solidFill>
                  <a:srgbClr val="CC6600"/>
                </a:solidFill>
              </a:rPr>
              <a:t>+39 %</a:t>
            </a:r>
            <a:r>
              <a:rPr lang="fi-FI" sz="1800"/>
              <a:t>)</a:t>
            </a:r>
          </a:p>
          <a:p>
            <a:pPr>
              <a:spcBef>
                <a:spcPts val="480"/>
              </a:spcBef>
            </a:pPr>
            <a:r>
              <a:rPr lang="fi-FI" sz="1800"/>
              <a:t>Toimitusten keskimääräinen arvo oli 170 000 €</a:t>
            </a:r>
          </a:p>
          <a:p>
            <a:pPr marL="0" indent="0">
              <a:spcBef>
                <a:spcPts val="480"/>
              </a:spcBef>
              <a:buNone/>
            </a:pPr>
            <a:r>
              <a:rPr lang="fi-FI" sz="1800" u="sng"/>
              <a:t>Tilauskanta</a:t>
            </a:r>
          </a:p>
          <a:p>
            <a:pPr>
              <a:spcBef>
                <a:spcPts val="480"/>
              </a:spcBef>
            </a:pPr>
            <a:r>
              <a:rPr lang="fi-FI" sz="1800"/>
              <a:t>Tilauskannassa oli Q3:n lopussa 1 049 omakoti- ja paritaloasuntoa </a:t>
            </a:r>
          </a:p>
          <a:p>
            <a:pPr>
              <a:spcBef>
                <a:spcPts val="480"/>
              </a:spcBef>
            </a:pPr>
            <a:r>
              <a:rPr lang="fi-FI" sz="1800"/>
              <a:t>Omakoti- ja paritalojen kappalemäärä laski </a:t>
            </a:r>
            <a:r>
              <a:rPr lang="fi-FI" sz="1800">
                <a:solidFill>
                  <a:srgbClr val="0099FF"/>
                </a:solidFill>
              </a:rPr>
              <a:t>-16 % </a:t>
            </a:r>
            <a:r>
              <a:rPr lang="fi-FI" sz="1800"/>
              <a:t>Q3:n aikana, ja oli </a:t>
            </a:r>
            <a:r>
              <a:rPr lang="fi-FI" sz="1800">
                <a:solidFill>
                  <a:srgbClr val="CC6600"/>
                </a:solidFill>
              </a:rPr>
              <a:t>+4,8 % </a:t>
            </a:r>
            <a:r>
              <a:rPr lang="fi-FI" sz="1800"/>
              <a:t>isompi kuin vuotta aiemmin.</a:t>
            </a:r>
          </a:p>
          <a:p>
            <a:pPr>
              <a:spcBef>
                <a:spcPts val="480"/>
              </a:spcBef>
            </a:pPr>
            <a:endParaRPr lang="fi-FI" sz="1800"/>
          </a:p>
          <a:p>
            <a:pPr marL="361950" lvl="1" indent="0">
              <a:spcBef>
                <a:spcPts val="480"/>
              </a:spcBef>
              <a:buNone/>
            </a:pPr>
            <a:endParaRPr lang="fi-FI" sz="160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B894273-413A-4A70-B299-A9F77C88F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400"/>
              <a:t>3Q2025 pähkinänkuoressa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074DE05-135D-475B-9058-DD0F98C45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4F711-C87F-45F6-8F4D-1E73ECD059FE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0B982A4-0843-0657-B616-93CF7CC81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Julkinen yhteenveto</a:t>
            </a:r>
          </a:p>
        </p:txBody>
      </p:sp>
      <p:sp>
        <p:nvSpPr>
          <p:cNvPr id="27" name="Date Placeholder 26">
            <a:extLst>
              <a:ext uri="{FF2B5EF4-FFF2-40B4-BE49-F238E27FC236}">
                <a16:creationId xmlns:a16="http://schemas.microsoft.com/office/drawing/2014/main" id="{DEEFDFF5-1CF9-671A-51D6-B246FBA70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15.10.2025</a:t>
            </a:r>
          </a:p>
        </p:txBody>
      </p:sp>
      <p:grpSp>
        <p:nvGrpSpPr>
          <p:cNvPr id="18" name="Ryhmä 6">
            <a:extLst>
              <a:ext uri="{FF2B5EF4-FFF2-40B4-BE49-F238E27FC236}">
                <a16:creationId xmlns:a16="http://schemas.microsoft.com/office/drawing/2014/main" id="{4A187130-B970-1F9A-CA5C-0CC23ED514B9}"/>
              </a:ext>
            </a:extLst>
          </p:cNvPr>
          <p:cNvGrpSpPr/>
          <p:nvPr/>
        </p:nvGrpSpPr>
        <p:grpSpPr>
          <a:xfrm>
            <a:off x="8686050" y="940368"/>
            <a:ext cx="883183" cy="877150"/>
            <a:chOff x="8548054" y="980938"/>
            <a:chExt cx="883183" cy="877150"/>
          </a:xfrm>
        </p:grpSpPr>
        <p:sp>
          <p:nvSpPr>
            <p:cNvPr id="19" name="Osittainen ympyrä 7">
              <a:extLst>
                <a:ext uri="{FF2B5EF4-FFF2-40B4-BE49-F238E27FC236}">
                  <a16:creationId xmlns:a16="http://schemas.microsoft.com/office/drawing/2014/main" id="{1B4787AA-0407-F0B8-0BDE-37685874D88D}"/>
                </a:ext>
              </a:extLst>
            </p:cNvPr>
            <p:cNvSpPr/>
            <p:nvPr/>
          </p:nvSpPr>
          <p:spPr>
            <a:xfrm rot="16200000">
              <a:off x="8555284" y="1022384"/>
              <a:ext cx="828474" cy="842933"/>
            </a:xfrm>
            <a:prstGeom prst="pie">
              <a:avLst>
                <a:gd name="adj1" fmla="val 10799996"/>
                <a:gd name="adj2" fmla="val 16200000"/>
              </a:avLst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chemeClr val="tx1"/>
                </a:solidFill>
              </a:endParaRPr>
            </a:p>
          </p:txBody>
        </p:sp>
        <p:grpSp>
          <p:nvGrpSpPr>
            <p:cNvPr id="20" name="Ryhmä 11">
              <a:extLst>
                <a:ext uri="{FF2B5EF4-FFF2-40B4-BE49-F238E27FC236}">
                  <a16:creationId xmlns:a16="http://schemas.microsoft.com/office/drawing/2014/main" id="{64805AFC-484D-9C7F-3D60-B35B46806230}"/>
                </a:ext>
              </a:extLst>
            </p:cNvPr>
            <p:cNvGrpSpPr/>
            <p:nvPr/>
          </p:nvGrpSpPr>
          <p:grpSpPr>
            <a:xfrm>
              <a:off x="8552355" y="980938"/>
              <a:ext cx="878882" cy="877150"/>
              <a:chOff x="8536143" y="980027"/>
              <a:chExt cx="878882" cy="877150"/>
            </a:xfrm>
          </p:grpSpPr>
          <p:sp>
            <p:nvSpPr>
              <p:cNvPr id="21" name="Osittainen ympyrä 15">
                <a:extLst>
                  <a:ext uri="{FF2B5EF4-FFF2-40B4-BE49-F238E27FC236}">
                    <a16:creationId xmlns:a16="http://schemas.microsoft.com/office/drawing/2014/main" id="{F87F82DA-BC60-188D-4CFF-F0CABA600A64}"/>
                  </a:ext>
                </a:extLst>
              </p:cNvPr>
              <p:cNvSpPr/>
              <p:nvPr/>
            </p:nvSpPr>
            <p:spPr>
              <a:xfrm rot="10800000">
                <a:off x="8575622" y="1014244"/>
                <a:ext cx="828474" cy="842933"/>
              </a:xfrm>
              <a:prstGeom prst="pie">
                <a:avLst>
                  <a:gd name="adj1" fmla="val 10799996"/>
                  <a:gd name="adj2" fmla="val 16200000"/>
                </a:avLst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Osittainen ympyrä 16">
                <a:extLst>
                  <a:ext uri="{FF2B5EF4-FFF2-40B4-BE49-F238E27FC236}">
                    <a16:creationId xmlns:a16="http://schemas.microsoft.com/office/drawing/2014/main" id="{6F7B5572-23DC-2463-9591-2E44E3538BA6}"/>
                  </a:ext>
                </a:extLst>
              </p:cNvPr>
              <p:cNvSpPr/>
              <p:nvPr/>
            </p:nvSpPr>
            <p:spPr>
              <a:xfrm rot="5400000">
                <a:off x="8579322" y="972798"/>
                <a:ext cx="828474" cy="842933"/>
              </a:xfrm>
              <a:prstGeom prst="pie">
                <a:avLst>
                  <a:gd name="adj1" fmla="val 10799996"/>
                  <a:gd name="adj2" fmla="val 16200000"/>
                </a:avLst>
              </a:prstGeom>
              <a:solidFill>
                <a:schemeClr val="bg1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Osittainen ympyrä 17">
                <a:extLst>
                  <a:ext uri="{FF2B5EF4-FFF2-40B4-BE49-F238E27FC236}">
                    <a16:creationId xmlns:a16="http://schemas.microsoft.com/office/drawing/2014/main" id="{987077B4-B4A1-C2F7-1742-B877441F71E1}"/>
                  </a:ext>
                </a:extLst>
              </p:cNvPr>
              <p:cNvSpPr/>
              <p:nvPr/>
            </p:nvSpPr>
            <p:spPr>
              <a:xfrm>
                <a:off x="8536143" y="980027"/>
                <a:ext cx="828474" cy="842933"/>
              </a:xfrm>
              <a:prstGeom prst="pie">
                <a:avLst>
                  <a:gd name="adj1" fmla="val 10799996"/>
                  <a:gd name="adj2" fmla="val 16200000"/>
                </a:avLst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4" name="Tekstiruutu 19">
            <a:extLst>
              <a:ext uri="{FF2B5EF4-FFF2-40B4-BE49-F238E27FC236}">
                <a16:creationId xmlns:a16="http://schemas.microsoft.com/office/drawing/2014/main" id="{FAD26523-4D16-67F0-90B9-356B00790834}"/>
              </a:ext>
            </a:extLst>
          </p:cNvPr>
          <p:cNvSpPr txBox="1"/>
          <p:nvPr/>
        </p:nvSpPr>
        <p:spPr>
          <a:xfrm>
            <a:off x="8670528" y="1403280"/>
            <a:ext cx="480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latin typeface="+mn-lt"/>
              </a:rPr>
              <a:t>Q3</a:t>
            </a:r>
          </a:p>
        </p:txBody>
      </p:sp>
    </p:spTree>
    <p:extLst>
      <p:ext uri="{BB962C8B-B14F-4D97-AF65-F5344CB8AC3E}">
        <p14:creationId xmlns:p14="http://schemas.microsoft.com/office/powerpoint/2010/main" val="3158574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894273-413A-4A70-B299-A9F77C88F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0000"/>
            <a:ext cx="10405410" cy="792088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8CC83C"/>
              </a:buClr>
              <a:buSzTx/>
              <a:buFont typeface="Arial" charset="0"/>
              <a:buNone/>
              <a:tabLst/>
              <a:defRPr/>
            </a:pPr>
            <a:r>
              <a:rPr lang="fi-FI" sz="3600" dirty="0"/>
              <a:t>PTT:n jäsenyritysten avainluvut</a:t>
            </a:r>
            <a:br>
              <a:rPr kumimoji="0" lang="fi-FI" sz="2800" b="0" i="1" u="none" strike="noStrike" kern="1200" cap="none" spc="0" normalizeH="0" baseline="0" noProof="0" dirty="0">
                <a:ln>
                  <a:noFill/>
                </a:ln>
                <a:solidFill>
                  <a:srgbClr val="8CC83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br>
              <a:rPr lang="fi-FI" sz="3600" dirty="0"/>
            </a:br>
            <a:endParaRPr lang="fi-FI" sz="3600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ACEEF32-E1C2-44E8-8D05-343B382B2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803" y="1850788"/>
            <a:ext cx="9839803" cy="451860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8CC83C"/>
              </a:buClr>
              <a:buSzTx/>
              <a:buFont typeface="Arial" charset="0"/>
              <a:buNone/>
              <a:tabLst/>
              <a:defRPr/>
            </a:pPr>
            <a:r>
              <a:rPr kumimoji="0" lang="fi-FI" sz="2800" b="0" i="1" u="none" strike="noStrike" kern="1200" cap="none" spc="0" normalizeH="0" baseline="0" noProof="0">
                <a:ln>
                  <a:noFill/>
                </a:ln>
                <a:solidFill>
                  <a:srgbClr val="8CC83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Omakoti- ja paritalot</a:t>
            </a:r>
          </a:p>
          <a:p>
            <a:pPr marL="0" indent="0">
              <a:spcBef>
                <a:spcPts val="0"/>
              </a:spcBef>
              <a:buNone/>
            </a:pPr>
            <a:endParaRPr lang="fi-FI" sz="1600" u="sng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sz="1600" u="sng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sz="1600" u="sng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sz="1600" u="sng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sz="1600" u="sng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sz="1600" u="sng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sz="1600" u="sng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sz="1600" u="sng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sz="1600" u="sng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sz="1600" u="sng">
              <a:sym typeface="Wingdings" panose="05000000000000000000" pitchFamily="2" charset="2"/>
            </a:endParaRPr>
          </a:p>
          <a:p>
            <a:pPr marL="361950" lvl="1" indent="0">
              <a:buNone/>
            </a:pPr>
            <a:endParaRPr lang="fi-FI" sz="1600">
              <a:sym typeface="Wingdings" panose="05000000000000000000" pitchFamily="2" charset="2"/>
            </a:endParaRPr>
          </a:p>
          <a:p>
            <a:endParaRPr lang="fi-FI" sz="180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FACAB5D-68DA-4587-93F0-72DC0FC8D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8CC83C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15.10.2025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15C7630-EDB4-411C-8119-83E57D8C7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D4F711-C87F-45F6-8F4D-1E73ECD059FE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912D484-6106-324F-16AC-22627E4BC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Julkinen yhteenveto</a:t>
            </a:r>
          </a:p>
        </p:txBody>
      </p:sp>
      <p:graphicFrame>
        <p:nvGraphicFramePr>
          <p:cNvPr id="8" name="Taulukko 7">
            <a:extLst>
              <a:ext uri="{FF2B5EF4-FFF2-40B4-BE49-F238E27FC236}">
                <a16:creationId xmlns:a16="http://schemas.microsoft.com/office/drawing/2014/main" id="{5399A7A3-4792-D66D-6380-96BE043DB3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23417"/>
              </p:ext>
            </p:extLst>
          </p:nvPr>
        </p:nvGraphicFramePr>
        <p:xfrm>
          <a:off x="775690" y="2344511"/>
          <a:ext cx="9317236" cy="2135019"/>
        </p:xfrm>
        <a:graphic>
          <a:graphicData uri="http://schemas.openxmlformats.org/drawingml/2006/table">
            <a:tbl>
              <a:tblPr/>
              <a:tblGrid>
                <a:gridCol w="3485420">
                  <a:extLst>
                    <a:ext uri="{9D8B030D-6E8A-4147-A177-3AD203B41FA5}">
                      <a16:colId xmlns:a16="http://schemas.microsoft.com/office/drawing/2014/main" val="373700698"/>
                    </a:ext>
                  </a:extLst>
                </a:gridCol>
                <a:gridCol w="1457954">
                  <a:extLst>
                    <a:ext uri="{9D8B030D-6E8A-4147-A177-3AD203B41FA5}">
                      <a16:colId xmlns:a16="http://schemas.microsoft.com/office/drawing/2014/main" val="2036956270"/>
                    </a:ext>
                  </a:extLst>
                </a:gridCol>
                <a:gridCol w="1457954">
                  <a:extLst>
                    <a:ext uri="{9D8B030D-6E8A-4147-A177-3AD203B41FA5}">
                      <a16:colId xmlns:a16="http://schemas.microsoft.com/office/drawing/2014/main" val="4257523067"/>
                    </a:ext>
                  </a:extLst>
                </a:gridCol>
                <a:gridCol w="1457954">
                  <a:extLst>
                    <a:ext uri="{9D8B030D-6E8A-4147-A177-3AD203B41FA5}">
                      <a16:colId xmlns:a16="http://schemas.microsoft.com/office/drawing/2014/main" val="4120192857"/>
                    </a:ext>
                  </a:extLst>
                </a:gridCol>
                <a:gridCol w="1457954">
                  <a:extLst>
                    <a:ext uri="{9D8B030D-6E8A-4147-A177-3AD203B41FA5}">
                      <a16:colId xmlns:a16="http://schemas.microsoft.com/office/drawing/2014/main" val="2094528416"/>
                    </a:ext>
                  </a:extLst>
                </a:gridCol>
              </a:tblGrid>
              <a:tr h="383491">
                <a:tc gridSpan="3">
                  <a:txBody>
                    <a:bodyPr/>
                    <a:lstStyle/>
                    <a:p>
                      <a:pPr algn="l" fontAlgn="b"/>
                      <a:endParaRPr lang="fi-FI" sz="2000" b="1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i-FI" sz="2000" b="1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2000" b="1" i="0" u="none" strike="noStrike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4955948"/>
                  </a:ext>
                </a:extLst>
              </a:tr>
              <a:tr h="351306">
                <a:tc>
                  <a:txBody>
                    <a:bodyPr/>
                    <a:lstStyle/>
                    <a:p>
                      <a:pPr algn="l" fontAlgn="b"/>
                      <a:endParaRPr lang="fi-FI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i-FI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Viimeisin neljännes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fi-FI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i-FI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Vuoden alusta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fi-FI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605065"/>
                  </a:ext>
                </a:extLst>
              </a:tr>
              <a:tr h="351306">
                <a:tc>
                  <a:txBody>
                    <a:bodyPr/>
                    <a:lstStyle/>
                    <a:p>
                      <a:pPr algn="l" fontAlgn="b"/>
                      <a:endParaRPr lang="fi-FI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3Q2025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Vuosimuutos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Q1-Q3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Vuosimuutos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673303"/>
                  </a:ext>
                </a:extLst>
              </a:tr>
              <a:tr h="351306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Myynti/uudet kaupat (kpl)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i-FI" sz="1800" b="0" i="0" u="none" strike="noStrike" kern="1200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-9 %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i-FI" sz="1800" b="0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1 197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i-FI" sz="1800" b="0" i="0" u="none" strike="noStrike" kern="1200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-4 %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2839170"/>
                  </a:ext>
                </a:extLst>
              </a:tr>
              <a:tr h="351306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Talotoimitukset (kpl)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i-FI" sz="1800" b="0" i="0" u="none" strike="noStrike" kern="1200">
                          <a:solidFill>
                            <a:srgbClr val="CC66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+11 %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i-FI" sz="1800" b="0" i="0" u="none" strike="noStrike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1 068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i-FI" sz="1800" b="0" i="0" u="none" strike="noStrike" kern="1200">
                          <a:solidFill>
                            <a:srgbClr val="CC66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+6 %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5135265"/>
                  </a:ext>
                </a:extLst>
              </a:tr>
              <a:tr h="346304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Tilauskanta (kpl)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1 049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i-FI" sz="1800" b="0" i="0" u="none" strike="noStrike" kern="1200" dirty="0">
                          <a:solidFill>
                            <a:srgbClr val="CC66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+5 %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fi-FI" sz="1800" b="0" i="0" u="none" strike="noStrike" kern="120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fi-FI" sz="1800" b="0" i="0" u="none" strike="noStrike" kern="1200" dirty="0">
                        <a:solidFill>
                          <a:schemeClr val="accent5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8698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206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07368" y="331425"/>
            <a:ext cx="10306050" cy="792088"/>
          </a:xfrm>
        </p:spPr>
        <p:txBody>
          <a:bodyPr/>
          <a:lstStyle/>
          <a:p>
            <a:r>
              <a:rPr lang="fi-FI" sz="3600"/>
              <a:t>Suhdanneodotukset 3Q2025:n jälkeen</a:t>
            </a:r>
          </a:p>
        </p:txBody>
      </p:sp>
      <p:graphicFrame>
        <p:nvGraphicFramePr>
          <p:cNvPr id="7" name="Sisällön paikkamerkk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6224656"/>
              </p:ext>
            </p:extLst>
          </p:nvPr>
        </p:nvGraphicFramePr>
        <p:xfrm>
          <a:off x="577453" y="1661851"/>
          <a:ext cx="9642312" cy="457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4"/>
          <p:cNvSpPr txBox="1">
            <a:spLocks noChangeArrowheads="1"/>
          </p:cNvSpPr>
          <p:nvPr/>
        </p:nvSpPr>
        <p:spPr bwMode="auto">
          <a:xfrm rot="16200000">
            <a:off x="-11587" y="3610561"/>
            <a:ext cx="99155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hangingPunct="0"/>
            <a:r>
              <a:rPr lang="fi-FI" sz="160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Saldoluku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FFD16386-78A5-4B70-BCCA-9F4E20052774}"/>
              </a:ext>
            </a:extLst>
          </p:cNvPr>
          <p:cNvSpPr txBox="1"/>
          <p:nvPr/>
        </p:nvSpPr>
        <p:spPr>
          <a:xfrm>
            <a:off x="451381" y="1023350"/>
            <a:ext cx="9894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PTT:n jäsenyritysten odotukset ovat nousseet selvästi kesän lukemista</a:t>
            </a:r>
            <a:r>
              <a:rPr lang="fi-FI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1F93E6F-814C-4E5C-9714-926769ADC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4F711-C87F-45F6-8F4D-1E73ECD059FE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1082074-DFA3-14D3-19A5-9F9573662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Julkinen yhteenveto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D2281EC-DCCB-CA0A-9951-388AD31AA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15.10.2025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2D4D2D-B531-D7C0-014F-9C7BC909CCDB}"/>
              </a:ext>
            </a:extLst>
          </p:cNvPr>
          <p:cNvSpPr txBox="1"/>
          <p:nvPr/>
        </p:nvSpPr>
        <p:spPr>
          <a:xfrm>
            <a:off x="9883576" y="277185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45</a:t>
            </a:r>
          </a:p>
        </p:txBody>
      </p:sp>
    </p:spTree>
    <p:extLst>
      <p:ext uri="{BB962C8B-B14F-4D97-AF65-F5344CB8AC3E}">
        <p14:creationId xmlns:p14="http://schemas.microsoft.com/office/powerpoint/2010/main" val="2477241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59999" y="288493"/>
            <a:ext cx="11441475" cy="792088"/>
          </a:xfrm>
        </p:spPr>
        <p:txBody>
          <a:bodyPr/>
          <a:lstStyle/>
          <a:p>
            <a:r>
              <a:rPr lang="fi-FI" sz="4000"/>
              <a:t>Omakoti- ja paritalojen </a:t>
            </a:r>
            <a:r>
              <a:rPr lang="fi-FI" sz="4000" u="sng"/>
              <a:t>myynti</a:t>
            </a:r>
            <a:r>
              <a:rPr lang="fi-FI" sz="4000"/>
              <a:t> neljänneksittäin (kpl)</a:t>
            </a:r>
            <a:br>
              <a:rPr lang="fi-FI" sz="4000"/>
            </a:br>
            <a:endParaRPr lang="fi-FI" sz="4000">
              <a:solidFill>
                <a:schemeClr val="tx2"/>
              </a:solidFill>
            </a:endParaRPr>
          </a:p>
        </p:txBody>
      </p:sp>
      <p:graphicFrame>
        <p:nvGraphicFramePr>
          <p:cNvPr id="6" name="Kaavio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095728"/>
              </p:ext>
            </p:extLst>
          </p:nvPr>
        </p:nvGraphicFramePr>
        <p:xfrm>
          <a:off x="444041" y="1266826"/>
          <a:ext cx="11303918" cy="51129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906A68D-3E8C-472A-8F62-8E316C041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15.10.2025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F004C55-ED7F-4FC2-8848-56EEFB8CE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4F711-C87F-45F6-8F4D-1E73ECD059FE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4E9F17-983F-F9E7-98FE-6CFEC9502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Julkinen yhteenveto</a:t>
            </a:r>
          </a:p>
        </p:txBody>
      </p:sp>
    </p:spTree>
    <p:extLst>
      <p:ext uri="{BB962C8B-B14F-4D97-AF65-F5344CB8AC3E}">
        <p14:creationId xmlns:p14="http://schemas.microsoft.com/office/powerpoint/2010/main" val="3897971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59999" y="288493"/>
            <a:ext cx="11441475" cy="792088"/>
          </a:xfrm>
        </p:spPr>
        <p:txBody>
          <a:bodyPr/>
          <a:lstStyle/>
          <a:p>
            <a:r>
              <a:rPr lang="fi-FI" sz="4000"/>
              <a:t>Omakoti- ja paritalojen kumulatiivinen </a:t>
            </a:r>
            <a:r>
              <a:rPr lang="fi-FI" sz="4000" u="sng"/>
              <a:t>myynti</a:t>
            </a:r>
            <a:r>
              <a:rPr lang="fi-FI" sz="4000"/>
              <a:t> (kpl)</a:t>
            </a:r>
            <a:br>
              <a:rPr lang="fi-FI" sz="4000"/>
            </a:br>
            <a:endParaRPr lang="fi-FI" sz="4000">
              <a:solidFill>
                <a:schemeClr val="tx2"/>
              </a:solidFill>
            </a:endParaRPr>
          </a:p>
        </p:txBody>
      </p:sp>
      <p:graphicFrame>
        <p:nvGraphicFramePr>
          <p:cNvPr id="6" name="Kaavio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6767822"/>
              </p:ext>
            </p:extLst>
          </p:nvPr>
        </p:nvGraphicFramePr>
        <p:xfrm>
          <a:off x="444041" y="1237534"/>
          <a:ext cx="11303918" cy="5142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F004C55-ED7F-4FC2-8848-56EEFB8CE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4F711-C87F-45F6-8F4D-1E73ECD059FE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4E9F17-983F-F9E7-98FE-6CFEC9502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Julkinen yhteenveto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05E62E89-6B34-C92F-6B10-4A108FA0B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15.10.2025</a:t>
            </a:r>
          </a:p>
        </p:txBody>
      </p:sp>
    </p:spTree>
    <p:extLst>
      <p:ext uri="{BB962C8B-B14F-4D97-AF65-F5344CB8AC3E}">
        <p14:creationId xmlns:p14="http://schemas.microsoft.com/office/powerpoint/2010/main" val="221141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11394106" cy="792088"/>
          </a:xfrm>
        </p:spPr>
        <p:txBody>
          <a:bodyPr/>
          <a:lstStyle/>
          <a:p>
            <a:r>
              <a:rPr lang="fi-FI" sz="3800"/>
              <a:t>Omakoti- ja paritalojen </a:t>
            </a:r>
            <a:r>
              <a:rPr lang="fi-FI" sz="3800" u="sng"/>
              <a:t>toimitukset</a:t>
            </a:r>
            <a:r>
              <a:rPr lang="fi-FI" sz="3800"/>
              <a:t> neljänneksittäin (kpl)</a:t>
            </a:r>
            <a:br>
              <a:rPr lang="fi-FI" sz="3800"/>
            </a:br>
            <a:endParaRPr lang="fi-FI" sz="3800">
              <a:solidFill>
                <a:schemeClr val="tx2"/>
              </a:solidFill>
            </a:endParaRPr>
          </a:p>
        </p:txBody>
      </p:sp>
      <p:graphicFrame>
        <p:nvGraphicFramePr>
          <p:cNvPr id="6" name="Kaavio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4725699"/>
              </p:ext>
            </p:extLst>
          </p:nvPr>
        </p:nvGraphicFramePr>
        <p:xfrm>
          <a:off x="407368" y="1276350"/>
          <a:ext cx="11394107" cy="5078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906A68D-3E8C-472A-8F62-8E316C041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15.10.2025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D5A23DE-EDBD-41DD-B881-4DBF7705B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4F711-C87F-45F6-8F4D-1E73ECD059FE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0113BCCE-07BD-120F-E57D-25087E5B2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Julkinen yhteenveto</a:t>
            </a:r>
          </a:p>
        </p:txBody>
      </p:sp>
    </p:spTree>
    <p:extLst>
      <p:ext uri="{BB962C8B-B14F-4D97-AF65-F5344CB8AC3E}">
        <p14:creationId xmlns:p14="http://schemas.microsoft.com/office/powerpoint/2010/main" val="3395355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11394106" cy="792088"/>
          </a:xfrm>
        </p:spPr>
        <p:txBody>
          <a:bodyPr/>
          <a:lstStyle/>
          <a:p>
            <a:r>
              <a:rPr lang="fi-FI" sz="3800"/>
              <a:t>Omakoti- ja paritalojen </a:t>
            </a:r>
            <a:r>
              <a:rPr lang="fi-FI" sz="3800" u="sng"/>
              <a:t>toimitukset</a:t>
            </a:r>
            <a:r>
              <a:rPr lang="fi-FI" sz="3800"/>
              <a:t> kumulatiivisesti (kpl)</a:t>
            </a:r>
            <a:br>
              <a:rPr lang="fi-FI" sz="3800"/>
            </a:br>
            <a:endParaRPr lang="fi-FI" sz="3800">
              <a:solidFill>
                <a:schemeClr val="tx2"/>
              </a:solidFill>
            </a:endParaRPr>
          </a:p>
        </p:txBody>
      </p:sp>
      <p:graphicFrame>
        <p:nvGraphicFramePr>
          <p:cNvPr id="6" name="Kaavio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77339"/>
              </p:ext>
            </p:extLst>
          </p:nvPr>
        </p:nvGraphicFramePr>
        <p:xfrm>
          <a:off x="407368" y="1375038"/>
          <a:ext cx="11394107" cy="4979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D5A23DE-EDBD-41DD-B881-4DBF7705B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4F711-C87F-45F6-8F4D-1E73ECD059FE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0113BCCE-07BD-120F-E57D-25087E5B2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Julkinen yhteenveto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ADBAFC-D335-08FF-DEA9-555EC7965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15.10.2025</a:t>
            </a:r>
          </a:p>
        </p:txBody>
      </p:sp>
    </p:spTree>
    <p:extLst>
      <p:ext uri="{BB962C8B-B14F-4D97-AF65-F5344CB8AC3E}">
        <p14:creationId xmlns:p14="http://schemas.microsoft.com/office/powerpoint/2010/main" val="3194249653"/>
      </p:ext>
    </p:extLst>
  </p:cSld>
  <p:clrMapOvr>
    <a:masterClrMapping/>
  </p:clrMapOvr>
</p:sld>
</file>

<file path=ppt/theme/theme1.xml><?xml version="1.0" encoding="utf-8"?>
<a:theme xmlns:a="http://schemas.openxmlformats.org/drawingml/2006/main" name="PTT_powerpointpohja_calibri">
  <a:themeElements>
    <a:clrScheme name="PTT uusi">
      <a:dk1>
        <a:srgbClr val="000000"/>
      </a:dk1>
      <a:lt1>
        <a:srgbClr val="FFFFFF"/>
      </a:lt1>
      <a:dk2>
        <a:srgbClr val="8CC83C"/>
      </a:dk2>
      <a:lt2>
        <a:srgbClr val="777777"/>
      </a:lt2>
      <a:accent1>
        <a:srgbClr val="8CC83C"/>
      </a:accent1>
      <a:accent2>
        <a:srgbClr val="EC6135"/>
      </a:accent2>
      <a:accent3>
        <a:srgbClr val="F0BA33"/>
      </a:accent3>
      <a:accent4>
        <a:srgbClr val="38B7B5"/>
      </a:accent4>
      <a:accent5>
        <a:srgbClr val="1D82C4"/>
      </a:accent5>
      <a:accent6>
        <a:srgbClr val="6955A0"/>
      </a:accent6>
      <a:hlink>
        <a:srgbClr val="004ACB"/>
      </a:hlink>
      <a:folHlink>
        <a:srgbClr val="004ACB"/>
      </a:folHlink>
    </a:clrScheme>
    <a:fontScheme name="PTT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3" id="{FA7EB2E5-62A1-4588-89E4-480D16AAE48B}" vid="{1CFA66FC-9624-4C3D-895E-4CDA67AEAC65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5f512218-310a-4763-af54-26d27431d60a">
      <Terms xmlns="http://schemas.microsoft.com/office/infopath/2007/PartnerControls"/>
    </lcf76f155ced4ddcb4097134ff3c332f>
    <_ip_UnifiedCompliancePolicyProperties xmlns="http://schemas.microsoft.com/sharepoint/v3" xsi:nil="true"/>
    <TaxCatchAll xmlns="ec1ba8db-a862-4396-a8af-2ebc9411c52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39DC93027BA44E873F1BF819963FF7" ma:contentTypeVersion="20" ma:contentTypeDescription="Create a new document." ma:contentTypeScope="" ma:versionID="2f1329600206f9e8bf63e64ee5b10a4c">
  <xsd:schema xmlns:xsd="http://www.w3.org/2001/XMLSchema" xmlns:xs="http://www.w3.org/2001/XMLSchema" xmlns:p="http://schemas.microsoft.com/office/2006/metadata/properties" xmlns:ns1="http://schemas.microsoft.com/sharepoint/v3" xmlns:ns2="5f512218-310a-4763-af54-26d27431d60a" xmlns:ns3="ec1ba8db-a862-4396-a8af-2ebc9411c522" targetNamespace="http://schemas.microsoft.com/office/2006/metadata/properties" ma:root="true" ma:fieldsID="fd129d632405cc4c7e735e06d64bf091" ns1:_="" ns2:_="" ns3:_="">
    <xsd:import namespace="http://schemas.microsoft.com/sharepoint/v3"/>
    <xsd:import namespace="5f512218-310a-4763-af54-26d27431d60a"/>
    <xsd:import namespace="ec1ba8db-a862-4396-a8af-2ebc9411c5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12218-310a-4763-af54-26d27431d6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2b0897a-976a-40fc-9eb3-43b30155ff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1ba8db-a862-4396-a8af-2ebc9411c52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cadeb9a-3919-45c9-9db1-a6c0e16b7d49}" ma:internalName="TaxCatchAll" ma:showField="CatchAllData" ma:web="ec1ba8db-a862-4396-a8af-2ebc9411c5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200C30-2454-4610-9093-47242649E5EB}">
  <ds:schemaRefs>
    <ds:schemaRef ds:uri="5f512218-310a-4763-af54-26d27431d60a"/>
    <ds:schemaRef ds:uri="ec1ba8db-a862-4396-a8af-2ebc9411c52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9150976-63C1-4394-ABC7-4F2004D869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563EC4-5804-47DB-8A7C-2C3F2C7DB5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f512218-310a-4763-af54-26d27431d60a"/>
    <ds:schemaRef ds:uri="ec1ba8db-a862-4396-a8af-2ebc9411c5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PTT_powerpointpohja_laaja</Template>
  <TotalTime>1</TotalTime>
  <Words>458</Words>
  <Application>Microsoft Office PowerPoint</Application>
  <PresentationFormat>Laajakuva</PresentationFormat>
  <Paragraphs>126</Paragraphs>
  <Slides>11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Calibri</vt:lpstr>
      <vt:lpstr>ReykjavikOne OT AGauge</vt:lpstr>
      <vt:lpstr>Wingdings</vt:lpstr>
      <vt:lpstr>PTT_powerpointpohja_calibri</vt:lpstr>
      <vt:lpstr>Pientaloteollisuus PTT:n suhdannekatsaus 3Q2025</vt:lpstr>
      <vt:lpstr>Määritelmiä</vt:lpstr>
      <vt:lpstr>3Q2025 pähkinänkuoressa</vt:lpstr>
      <vt:lpstr>PTT:n jäsenyritysten avainluvut  </vt:lpstr>
      <vt:lpstr>Suhdanneodotukset 3Q2025:n jälkeen</vt:lpstr>
      <vt:lpstr>Omakoti- ja paritalojen myynti neljänneksittäin (kpl) </vt:lpstr>
      <vt:lpstr>Omakoti- ja paritalojen kumulatiivinen myynti (kpl) </vt:lpstr>
      <vt:lpstr>Omakoti- ja paritalojen toimitukset neljänneksittäin (kpl) </vt:lpstr>
      <vt:lpstr>Omakoti- ja paritalojen toimitukset kumulatiivisesti (kpl) </vt:lpstr>
      <vt:lpstr>Omakoti- ja paritalojen tilauskanta </vt:lpstr>
      <vt:lpstr>Lisätietoja:</vt:lpstr>
    </vt:vector>
  </TitlesOfParts>
  <Company>EK liittoyhteiso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Tuomola Jenni</dc:creator>
  <cp:lastModifiedBy>Rautiainen Kimmo</cp:lastModifiedBy>
  <cp:revision>1</cp:revision>
  <cp:lastPrinted>2025-06-27T10:18:06Z</cp:lastPrinted>
  <dcterms:created xsi:type="dcterms:W3CDTF">2021-03-25T08:47:47Z</dcterms:created>
  <dcterms:modified xsi:type="dcterms:W3CDTF">2025-10-17T07:21:55Z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0x0101003E39DC93027BA44E873F1BF819963FF7</vt:lpwstr>
  </property>
  <property fmtid="{D5CDD505-2E9C-101B-9397-08002B2CF9AE}" pid="3" name="MediaServiceImageTags">
    <vt:lpwstr/>
  </property>
  <property fmtid="{D5CDD505-2E9C-101B-9397-08002B2CF9AE}" pid="4" name="Order">
    <vt:r8>2636100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