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4"/>
    <p:sldMasterId id="2147483778" r:id="rId5"/>
  </p:sldMasterIdLst>
  <p:notesMasterIdLst>
    <p:notesMasterId r:id="rId15"/>
  </p:notesMasterIdLst>
  <p:handoutMasterIdLst>
    <p:handoutMasterId r:id="rId16"/>
  </p:handoutMasterIdLst>
  <p:sldIdLst>
    <p:sldId id="376" r:id="rId6"/>
    <p:sldId id="434" r:id="rId7"/>
    <p:sldId id="420" r:id="rId8"/>
    <p:sldId id="433" r:id="rId9"/>
    <p:sldId id="306" r:id="rId10"/>
    <p:sldId id="437" r:id="rId11"/>
    <p:sldId id="440" r:id="rId12"/>
    <p:sldId id="413" r:id="rId13"/>
    <p:sldId id="379" r:id="rId14"/>
  </p:sldIdLst>
  <p:sldSz cx="12192000" cy="6858000"/>
  <p:notesSz cx="6669088" cy="97536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0000"/>
    <a:srgbClr val="99CCFF"/>
    <a:srgbClr val="0099FF"/>
    <a:srgbClr val="8CC83C"/>
    <a:srgbClr val="777777"/>
    <a:srgbClr val="CCFF99"/>
    <a:srgbClr val="FF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8E512-2219-43DF-B3D1-6D70CA6817C4}" v="6" dt="2024-07-17T12:40:19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5" autoAdjust="0"/>
    <p:restoredTop sz="94724" autoAdjust="0"/>
  </p:normalViewPr>
  <p:slideViewPr>
    <p:cSldViewPr snapToGrid="0" showGuides="1">
      <p:cViewPr varScale="1">
        <p:scale>
          <a:sx n="84" d="100"/>
          <a:sy n="84" d="100"/>
        </p:scale>
        <p:origin x="102" y="330"/>
      </p:cViewPr>
      <p:guideLst>
        <p:guide orient="horz" pos="1298"/>
        <p:guide pos="6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3114" y="-78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tiainen Kimmo" userId="5a6dcf8d-7704-4427-926b-ccefa0f1cfcb" providerId="ADAL" clId="{F7E8E512-2219-43DF-B3D1-6D70CA6817C4}"/>
    <pc:docChg chg="undo custSel addSld delSld modSld">
      <pc:chgData name="Rautiainen Kimmo" userId="5a6dcf8d-7704-4427-926b-ccefa0f1cfcb" providerId="ADAL" clId="{F7E8E512-2219-43DF-B3D1-6D70CA6817C4}" dt="2024-07-17T12:43:53.244" v="320" actId="20577"/>
      <pc:docMkLst>
        <pc:docMk/>
      </pc:docMkLst>
      <pc:sldChg chg="del">
        <pc:chgData name="Rautiainen Kimmo" userId="5a6dcf8d-7704-4427-926b-ccefa0f1cfcb" providerId="ADAL" clId="{F7E8E512-2219-43DF-B3D1-6D70CA6817C4}" dt="2024-07-17T10:18:24.081" v="12" actId="47"/>
        <pc:sldMkLst>
          <pc:docMk/>
          <pc:sldMk cId="1365874224" sldId="336"/>
        </pc:sldMkLst>
      </pc:sldChg>
      <pc:sldChg chg="del">
        <pc:chgData name="Rautiainen Kimmo" userId="5a6dcf8d-7704-4427-926b-ccefa0f1cfcb" providerId="ADAL" clId="{F7E8E512-2219-43DF-B3D1-6D70CA6817C4}" dt="2024-07-17T10:18:21.287" v="6" actId="47"/>
        <pc:sldMkLst>
          <pc:docMk/>
          <pc:sldMk cId="265432530" sldId="343"/>
        </pc:sldMkLst>
      </pc:sldChg>
      <pc:sldChg chg="del">
        <pc:chgData name="Rautiainen Kimmo" userId="5a6dcf8d-7704-4427-926b-ccefa0f1cfcb" providerId="ADAL" clId="{F7E8E512-2219-43DF-B3D1-6D70CA6817C4}" dt="2024-07-17T10:18:31.165" v="17" actId="47"/>
        <pc:sldMkLst>
          <pc:docMk/>
          <pc:sldMk cId="45537063" sldId="344"/>
        </pc:sldMkLst>
      </pc:sldChg>
      <pc:sldChg chg="del">
        <pc:chgData name="Rautiainen Kimmo" userId="5a6dcf8d-7704-4427-926b-ccefa0f1cfcb" providerId="ADAL" clId="{F7E8E512-2219-43DF-B3D1-6D70CA6817C4}" dt="2024-07-17T10:18:36.507" v="28" actId="47"/>
        <pc:sldMkLst>
          <pc:docMk/>
          <pc:sldMk cId="1465497191" sldId="368"/>
        </pc:sldMkLst>
      </pc:sldChg>
      <pc:sldChg chg="modSp mod">
        <pc:chgData name="Rautiainen Kimmo" userId="5a6dcf8d-7704-4427-926b-ccefa0f1cfcb" providerId="ADAL" clId="{F7E8E512-2219-43DF-B3D1-6D70CA6817C4}" dt="2024-07-17T10:19:58.861" v="66" actId="20577"/>
        <pc:sldMkLst>
          <pc:docMk/>
          <pc:sldMk cId="1394429942" sldId="376"/>
        </pc:sldMkLst>
        <pc:spChg chg="mod">
          <ac:chgData name="Rautiainen Kimmo" userId="5a6dcf8d-7704-4427-926b-ccefa0f1cfcb" providerId="ADAL" clId="{F7E8E512-2219-43DF-B3D1-6D70CA6817C4}" dt="2024-07-17T10:19:55.087" v="64" actId="20577"/>
          <ac:spMkLst>
            <pc:docMk/>
            <pc:sldMk cId="1394429942" sldId="376"/>
            <ac:spMk id="3" creationId="{A025DB1D-4774-45E1-98B4-8BC622DBF116}"/>
          </ac:spMkLst>
        </pc:spChg>
        <pc:spChg chg="mod">
          <ac:chgData name="Rautiainen Kimmo" userId="5a6dcf8d-7704-4427-926b-ccefa0f1cfcb" providerId="ADAL" clId="{F7E8E512-2219-43DF-B3D1-6D70CA6817C4}" dt="2024-07-17T10:19:58.861" v="66" actId="20577"/>
          <ac:spMkLst>
            <pc:docMk/>
            <pc:sldMk cId="1394429942" sldId="376"/>
            <ac:spMk id="5" creationId="{FBEA1F1B-34CE-4BB6-9D49-71F6B6ABE8B2}"/>
          </ac:spMkLst>
        </pc:spChg>
      </pc:sldChg>
      <pc:sldChg chg="del">
        <pc:chgData name="Rautiainen Kimmo" userId="5a6dcf8d-7704-4427-926b-ccefa0f1cfcb" providerId="ADAL" clId="{F7E8E512-2219-43DF-B3D1-6D70CA6817C4}" dt="2024-07-17T10:18:05.888" v="2" actId="47"/>
        <pc:sldMkLst>
          <pc:docMk/>
          <pc:sldMk cId="1963027068" sldId="382"/>
        </pc:sldMkLst>
      </pc:sldChg>
      <pc:sldChg chg="del">
        <pc:chgData name="Rautiainen Kimmo" userId="5a6dcf8d-7704-4427-926b-ccefa0f1cfcb" providerId="ADAL" clId="{F7E8E512-2219-43DF-B3D1-6D70CA6817C4}" dt="2024-07-17T10:18:31.588" v="19" actId="47"/>
        <pc:sldMkLst>
          <pc:docMk/>
          <pc:sldMk cId="2069064702" sldId="385"/>
        </pc:sldMkLst>
      </pc:sldChg>
      <pc:sldChg chg="del">
        <pc:chgData name="Rautiainen Kimmo" userId="5a6dcf8d-7704-4427-926b-ccefa0f1cfcb" providerId="ADAL" clId="{F7E8E512-2219-43DF-B3D1-6D70CA6817C4}" dt="2024-07-17T10:18:22.136" v="8" actId="47"/>
        <pc:sldMkLst>
          <pc:docMk/>
          <pc:sldMk cId="3222603215" sldId="388"/>
        </pc:sldMkLst>
      </pc:sldChg>
      <pc:sldChg chg="del">
        <pc:chgData name="Rautiainen Kimmo" userId="5a6dcf8d-7704-4427-926b-ccefa0f1cfcb" providerId="ADAL" clId="{F7E8E512-2219-43DF-B3D1-6D70CA6817C4}" dt="2024-07-17T10:18:31.804" v="20" actId="47"/>
        <pc:sldMkLst>
          <pc:docMk/>
          <pc:sldMk cId="3536930060" sldId="394"/>
        </pc:sldMkLst>
      </pc:sldChg>
      <pc:sldChg chg="del">
        <pc:chgData name="Rautiainen Kimmo" userId="5a6dcf8d-7704-4427-926b-ccefa0f1cfcb" providerId="ADAL" clId="{F7E8E512-2219-43DF-B3D1-6D70CA6817C4}" dt="2024-07-17T10:18:32.005" v="21" actId="47"/>
        <pc:sldMkLst>
          <pc:docMk/>
          <pc:sldMk cId="1815163193" sldId="395"/>
        </pc:sldMkLst>
      </pc:sldChg>
      <pc:sldChg chg="del">
        <pc:chgData name="Rautiainen Kimmo" userId="5a6dcf8d-7704-4427-926b-ccefa0f1cfcb" providerId="ADAL" clId="{F7E8E512-2219-43DF-B3D1-6D70CA6817C4}" dt="2024-07-17T10:18:32.406" v="23" actId="47"/>
        <pc:sldMkLst>
          <pc:docMk/>
          <pc:sldMk cId="1651934976" sldId="397"/>
        </pc:sldMkLst>
      </pc:sldChg>
      <pc:sldChg chg="del">
        <pc:chgData name="Rautiainen Kimmo" userId="5a6dcf8d-7704-4427-926b-ccefa0f1cfcb" providerId="ADAL" clId="{F7E8E512-2219-43DF-B3D1-6D70CA6817C4}" dt="2024-07-17T10:18:32.607" v="24" actId="47"/>
        <pc:sldMkLst>
          <pc:docMk/>
          <pc:sldMk cId="857237545" sldId="398"/>
        </pc:sldMkLst>
      </pc:sldChg>
      <pc:sldChg chg="del">
        <pc:chgData name="Rautiainen Kimmo" userId="5a6dcf8d-7704-4427-926b-ccefa0f1cfcb" providerId="ADAL" clId="{F7E8E512-2219-43DF-B3D1-6D70CA6817C4}" dt="2024-07-17T10:18:32.854" v="25" actId="47"/>
        <pc:sldMkLst>
          <pc:docMk/>
          <pc:sldMk cId="3677426770" sldId="399"/>
        </pc:sldMkLst>
      </pc:sldChg>
      <pc:sldChg chg="del">
        <pc:chgData name="Rautiainen Kimmo" userId="5a6dcf8d-7704-4427-926b-ccefa0f1cfcb" providerId="ADAL" clId="{F7E8E512-2219-43DF-B3D1-6D70CA6817C4}" dt="2024-07-17T10:18:22.523" v="9" actId="47"/>
        <pc:sldMkLst>
          <pc:docMk/>
          <pc:sldMk cId="915816239" sldId="402"/>
        </pc:sldMkLst>
      </pc:sldChg>
      <pc:sldChg chg="del">
        <pc:chgData name="Rautiainen Kimmo" userId="5a6dcf8d-7704-4427-926b-ccefa0f1cfcb" providerId="ADAL" clId="{F7E8E512-2219-43DF-B3D1-6D70CA6817C4}" dt="2024-07-17T10:18:23.193" v="10" actId="47"/>
        <pc:sldMkLst>
          <pc:docMk/>
          <pc:sldMk cId="1268072738" sldId="403"/>
        </pc:sldMkLst>
      </pc:sldChg>
      <pc:sldChg chg="del">
        <pc:chgData name="Rautiainen Kimmo" userId="5a6dcf8d-7704-4427-926b-ccefa0f1cfcb" providerId="ADAL" clId="{F7E8E512-2219-43DF-B3D1-6D70CA6817C4}" dt="2024-07-17T10:18:24.497" v="13" actId="47"/>
        <pc:sldMkLst>
          <pc:docMk/>
          <pc:sldMk cId="2340924475" sldId="404"/>
        </pc:sldMkLst>
      </pc:sldChg>
      <pc:sldChg chg="del">
        <pc:chgData name="Rautiainen Kimmo" userId="5a6dcf8d-7704-4427-926b-ccefa0f1cfcb" providerId="ADAL" clId="{F7E8E512-2219-43DF-B3D1-6D70CA6817C4}" dt="2024-07-17T10:18:24.999" v="14" actId="47"/>
        <pc:sldMkLst>
          <pc:docMk/>
          <pc:sldMk cId="4271117320" sldId="405"/>
        </pc:sldMkLst>
      </pc:sldChg>
      <pc:sldChg chg="del">
        <pc:chgData name="Rautiainen Kimmo" userId="5a6dcf8d-7704-4427-926b-ccefa0f1cfcb" providerId="ADAL" clId="{F7E8E512-2219-43DF-B3D1-6D70CA6817C4}" dt="2024-07-17T10:18:21.751" v="7" actId="47"/>
        <pc:sldMkLst>
          <pc:docMk/>
          <pc:sldMk cId="624985564" sldId="406"/>
        </pc:sldMkLst>
      </pc:sldChg>
      <pc:sldChg chg="del">
        <pc:chgData name="Rautiainen Kimmo" userId="5a6dcf8d-7704-4427-926b-ccefa0f1cfcb" providerId="ADAL" clId="{F7E8E512-2219-43DF-B3D1-6D70CA6817C4}" dt="2024-07-17T10:18:23.679" v="11" actId="47"/>
        <pc:sldMkLst>
          <pc:docMk/>
          <pc:sldMk cId="584422227" sldId="407"/>
        </pc:sldMkLst>
      </pc:sldChg>
      <pc:sldChg chg="del">
        <pc:chgData name="Rautiainen Kimmo" userId="5a6dcf8d-7704-4427-926b-ccefa0f1cfcb" providerId="ADAL" clId="{F7E8E512-2219-43DF-B3D1-6D70CA6817C4}" dt="2024-07-17T10:18:31.403" v="18" actId="47"/>
        <pc:sldMkLst>
          <pc:docMk/>
          <pc:sldMk cId="1221512817" sldId="408"/>
        </pc:sldMkLst>
      </pc:sldChg>
      <pc:sldChg chg="del">
        <pc:chgData name="Rautiainen Kimmo" userId="5a6dcf8d-7704-4427-926b-ccefa0f1cfcb" providerId="ADAL" clId="{F7E8E512-2219-43DF-B3D1-6D70CA6817C4}" dt="2024-07-17T10:18:32.221" v="22" actId="47"/>
        <pc:sldMkLst>
          <pc:docMk/>
          <pc:sldMk cId="82295624" sldId="409"/>
        </pc:sldMkLst>
      </pc:sldChg>
      <pc:sldChg chg="del">
        <pc:chgData name="Rautiainen Kimmo" userId="5a6dcf8d-7704-4427-926b-ccefa0f1cfcb" providerId="ADAL" clId="{F7E8E512-2219-43DF-B3D1-6D70CA6817C4}" dt="2024-07-17T10:18:37.346" v="29" actId="47"/>
        <pc:sldMkLst>
          <pc:docMk/>
          <pc:sldMk cId="720896800" sldId="412"/>
        </pc:sldMkLst>
      </pc:sldChg>
      <pc:sldChg chg="del">
        <pc:chgData name="Rautiainen Kimmo" userId="5a6dcf8d-7704-4427-926b-ccefa0f1cfcb" providerId="ADAL" clId="{F7E8E512-2219-43DF-B3D1-6D70CA6817C4}" dt="2024-07-17T10:18:01.967" v="1" actId="47"/>
        <pc:sldMkLst>
          <pc:docMk/>
          <pc:sldMk cId="902088894" sldId="415"/>
        </pc:sldMkLst>
      </pc:sldChg>
      <pc:sldChg chg="delSp modSp mod">
        <pc:chgData name="Rautiainen Kimmo" userId="5a6dcf8d-7704-4427-926b-ccefa0f1cfcb" providerId="ADAL" clId="{F7E8E512-2219-43DF-B3D1-6D70CA6817C4}" dt="2024-07-17T12:42:17.252" v="291" actId="478"/>
        <pc:sldMkLst>
          <pc:docMk/>
          <pc:sldMk cId="998680939" sldId="420"/>
        </pc:sldMkLst>
        <pc:spChg chg="mod">
          <ac:chgData name="Rautiainen Kimmo" userId="5a6dcf8d-7704-4427-926b-ccefa0f1cfcb" providerId="ADAL" clId="{F7E8E512-2219-43DF-B3D1-6D70CA6817C4}" dt="2024-07-17T10:45:56.633" v="69" actId="20577"/>
          <ac:spMkLst>
            <pc:docMk/>
            <pc:sldMk cId="998680939" sldId="420"/>
            <ac:spMk id="5" creationId="{4ACEEF32-E1C2-44E8-8D05-343B382B2E3B}"/>
          </ac:spMkLst>
        </pc:spChg>
        <pc:spChg chg="del">
          <ac:chgData name="Rautiainen Kimmo" userId="5a6dcf8d-7704-4427-926b-ccefa0f1cfcb" providerId="ADAL" clId="{F7E8E512-2219-43DF-B3D1-6D70CA6817C4}" dt="2024-07-17T12:42:17.252" v="291" actId="478"/>
          <ac:spMkLst>
            <pc:docMk/>
            <pc:sldMk cId="998680939" sldId="420"/>
            <ac:spMk id="20" creationId="{60776961-0B92-5DAB-CE5E-6C5552C4EAF0}"/>
          </ac:spMkLst>
        </pc:spChg>
        <pc:grpChg chg="del">
          <ac:chgData name="Rautiainen Kimmo" userId="5a6dcf8d-7704-4427-926b-ccefa0f1cfcb" providerId="ADAL" clId="{F7E8E512-2219-43DF-B3D1-6D70CA6817C4}" dt="2024-07-17T12:42:13.843" v="290" actId="478"/>
          <ac:grpSpMkLst>
            <pc:docMk/>
            <pc:sldMk cId="998680939" sldId="420"/>
            <ac:grpSpMk id="7" creationId="{9AE6D41A-337C-2D7C-FE50-3697746961A2}"/>
          </ac:grpSpMkLst>
        </pc:grpChg>
      </pc:sldChg>
      <pc:sldChg chg="del">
        <pc:chgData name="Rautiainen Kimmo" userId="5a6dcf8d-7704-4427-926b-ccefa0f1cfcb" providerId="ADAL" clId="{F7E8E512-2219-43DF-B3D1-6D70CA6817C4}" dt="2024-07-17T10:18:00.011" v="0" actId="47"/>
        <pc:sldMkLst>
          <pc:docMk/>
          <pc:sldMk cId="3768803066" sldId="422"/>
        </pc:sldMkLst>
      </pc:sldChg>
      <pc:sldChg chg="del">
        <pc:chgData name="Rautiainen Kimmo" userId="5a6dcf8d-7704-4427-926b-ccefa0f1cfcb" providerId="ADAL" clId="{F7E8E512-2219-43DF-B3D1-6D70CA6817C4}" dt="2024-07-17T10:18:07.856" v="3" actId="47"/>
        <pc:sldMkLst>
          <pc:docMk/>
          <pc:sldMk cId="4164828025" sldId="431"/>
        </pc:sldMkLst>
      </pc:sldChg>
      <pc:sldChg chg="del">
        <pc:chgData name="Rautiainen Kimmo" userId="5a6dcf8d-7704-4427-926b-ccefa0f1cfcb" providerId="ADAL" clId="{F7E8E512-2219-43DF-B3D1-6D70CA6817C4}" dt="2024-07-17T10:18:16.426" v="5" actId="47"/>
        <pc:sldMkLst>
          <pc:docMk/>
          <pc:sldMk cId="279656624" sldId="432"/>
        </pc:sldMkLst>
      </pc:sldChg>
      <pc:sldChg chg="delSp modSp add del mod">
        <pc:chgData name="Rautiainen Kimmo" userId="5a6dcf8d-7704-4427-926b-ccefa0f1cfcb" providerId="ADAL" clId="{F7E8E512-2219-43DF-B3D1-6D70CA6817C4}" dt="2024-07-17T12:43:53.244" v="320" actId="20577"/>
        <pc:sldMkLst>
          <pc:docMk/>
          <pc:sldMk cId="2107206617" sldId="433"/>
        </pc:sldMkLst>
        <pc:spChg chg="mod">
          <ac:chgData name="Rautiainen Kimmo" userId="5a6dcf8d-7704-4427-926b-ccefa0f1cfcb" providerId="ADAL" clId="{F7E8E512-2219-43DF-B3D1-6D70CA6817C4}" dt="2024-07-17T12:43:53.244" v="320" actId="20577"/>
          <ac:spMkLst>
            <pc:docMk/>
            <pc:sldMk cId="2107206617" sldId="433"/>
            <ac:spMk id="2" creationId="{CB894273-413A-4A70-B299-A9F77C88F0F5}"/>
          </ac:spMkLst>
        </pc:spChg>
        <pc:spChg chg="mod">
          <ac:chgData name="Rautiainen Kimmo" userId="5a6dcf8d-7704-4427-926b-ccefa0f1cfcb" providerId="ADAL" clId="{F7E8E512-2219-43DF-B3D1-6D70CA6817C4}" dt="2024-07-17T12:38:13.792" v="215" actId="20577"/>
          <ac:spMkLst>
            <pc:docMk/>
            <pc:sldMk cId="2107206617" sldId="433"/>
            <ac:spMk id="5" creationId="{4ACEEF32-E1C2-44E8-8D05-343B382B2E3B}"/>
          </ac:spMkLst>
        </pc:spChg>
        <pc:spChg chg="del">
          <ac:chgData name="Rautiainen Kimmo" userId="5a6dcf8d-7704-4427-926b-ccefa0f1cfcb" providerId="ADAL" clId="{F7E8E512-2219-43DF-B3D1-6D70CA6817C4}" dt="2024-07-17T12:37:37.086" v="189" actId="478"/>
          <ac:spMkLst>
            <pc:docMk/>
            <pc:sldMk cId="2107206617" sldId="433"/>
            <ac:spMk id="9" creationId="{50DA21B7-33BE-2531-EBA9-FA065852678E}"/>
          </ac:spMkLst>
        </pc:spChg>
        <pc:spChg chg="mod">
          <ac:chgData name="Rautiainen Kimmo" userId="5a6dcf8d-7704-4427-926b-ccefa0f1cfcb" providerId="ADAL" clId="{F7E8E512-2219-43DF-B3D1-6D70CA6817C4}" dt="2024-07-17T12:42:32.297" v="295" actId="1076"/>
          <ac:spMkLst>
            <pc:docMk/>
            <pc:sldMk cId="2107206617" sldId="433"/>
            <ac:spMk id="10" creationId="{7DF47EAE-F8A9-2F14-DCE8-59E2CBFC77DF}"/>
          </ac:spMkLst>
        </pc:spChg>
        <pc:grpChg chg="del">
          <ac:chgData name="Rautiainen Kimmo" userId="5a6dcf8d-7704-4427-926b-ccefa0f1cfcb" providerId="ADAL" clId="{F7E8E512-2219-43DF-B3D1-6D70CA6817C4}" dt="2024-07-17T12:42:04.344" v="289" actId="478"/>
          <ac:grpSpMkLst>
            <pc:docMk/>
            <pc:sldMk cId="2107206617" sldId="433"/>
            <ac:grpSpMk id="17" creationId="{D2323918-398D-EE84-C8A5-213515E21981}"/>
          </ac:grpSpMkLst>
        </pc:grpChg>
        <pc:graphicFrameChg chg="mod modGraphic">
          <ac:chgData name="Rautiainen Kimmo" userId="5a6dcf8d-7704-4427-926b-ccefa0f1cfcb" providerId="ADAL" clId="{F7E8E512-2219-43DF-B3D1-6D70CA6817C4}" dt="2024-07-17T12:41:03.461" v="288" actId="6549"/>
          <ac:graphicFrameMkLst>
            <pc:docMk/>
            <pc:sldMk cId="2107206617" sldId="433"/>
            <ac:graphicFrameMk id="8" creationId="{5399A7A3-4792-D66D-6380-96BE043DB30D}"/>
          </ac:graphicFrameMkLst>
        </pc:graphicFrameChg>
      </pc:sldChg>
      <pc:sldChg chg="del">
        <pc:chgData name="Rautiainen Kimmo" userId="5a6dcf8d-7704-4427-926b-ccefa0f1cfcb" providerId="ADAL" clId="{F7E8E512-2219-43DF-B3D1-6D70CA6817C4}" dt="2024-07-17T10:18:26.002" v="15" actId="47"/>
        <pc:sldMkLst>
          <pc:docMk/>
          <pc:sldMk cId="1305949738" sldId="435"/>
        </pc:sldMkLst>
      </pc:sldChg>
      <pc:sldChg chg="del">
        <pc:chgData name="Rautiainen Kimmo" userId="5a6dcf8d-7704-4427-926b-ccefa0f1cfcb" providerId="ADAL" clId="{F7E8E512-2219-43DF-B3D1-6D70CA6817C4}" dt="2024-07-17T10:18:28.896" v="16" actId="47"/>
        <pc:sldMkLst>
          <pc:docMk/>
          <pc:sldMk cId="3874217587" sldId="436"/>
        </pc:sldMkLst>
      </pc:sldChg>
      <pc:sldChg chg="delSp mod">
        <pc:chgData name="Rautiainen Kimmo" userId="5a6dcf8d-7704-4427-926b-ccefa0f1cfcb" providerId="ADAL" clId="{F7E8E512-2219-43DF-B3D1-6D70CA6817C4}" dt="2024-07-17T10:19:14.942" v="34" actId="478"/>
        <pc:sldMkLst>
          <pc:docMk/>
          <pc:sldMk cId="3462417730" sldId="437"/>
        </pc:sldMkLst>
        <pc:spChg chg="del">
          <ac:chgData name="Rautiainen Kimmo" userId="5a6dcf8d-7704-4427-926b-ccefa0f1cfcb" providerId="ADAL" clId="{F7E8E512-2219-43DF-B3D1-6D70CA6817C4}" dt="2024-07-17T10:19:14.942" v="34" actId="478"/>
          <ac:spMkLst>
            <pc:docMk/>
            <pc:sldMk cId="3462417730" sldId="437"/>
            <ac:spMk id="22" creationId="{50E2756B-9F31-490D-89AC-8500539D1AB4}"/>
          </ac:spMkLst>
        </pc:spChg>
      </pc:sldChg>
      <pc:sldChg chg="del">
        <pc:chgData name="Rautiainen Kimmo" userId="5a6dcf8d-7704-4427-926b-ccefa0f1cfcb" providerId="ADAL" clId="{F7E8E512-2219-43DF-B3D1-6D70CA6817C4}" dt="2024-07-17T10:18:33.551" v="26" actId="47"/>
        <pc:sldMkLst>
          <pc:docMk/>
          <pc:sldMk cId="1027419029" sldId="438"/>
        </pc:sldMkLst>
      </pc:sldChg>
      <pc:sldChg chg="del">
        <pc:chgData name="Rautiainen Kimmo" userId="5a6dcf8d-7704-4427-926b-ccefa0f1cfcb" providerId="ADAL" clId="{F7E8E512-2219-43DF-B3D1-6D70CA6817C4}" dt="2024-07-17T10:18:34.199" v="27" actId="47"/>
        <pc:sldMkLst>
          <pc:docMk/>
          <pc:sldMk cId="1403374442" sldId="439"/>
        </pc:sldMkLst>
      </pc:sldChg>
      <pc:sldChg chg="delSp modSp mod">
        <pc:chgData name="Rautiainen Kimmo" userId="5a6dcf8d-7704-4427-926b-ccefa0f1cfcb" providerId="ADAL" clId="{F7E8E512-2219-43DF-B3D1-6D70CA6817C4}" dt="2024-07-17T12:34:16.241" v="71" actId="27918"/>
        <pc:sldMkLst>
          <pc:docMk/>
          <pc:sldMk cId="615014733" sldId="440"/>
        </pc:sldMkLst>
        <pc:spChg chg="mod">
          <ac:chgData name="Rautiainen Kimmo" userId="5a6dcf8d-7704-4427-926b-ccefa0f1cfcb" providerId="ADAL" clId="{F7E8E512-2219-43DF-B3D1-6D70CA6817C4}" dt="2024-07-17T10:18:48.040" v="31" actId="115"/>
          <ac:spMkLst>
            <pc:docMk/>
            <pc:sldMk cId="615014733" sldId="440"/>
            <ac:spMk id="2" creationId="{00000000-0000-0000-0000-000000000000}"/>
          </ac:spMkLst>
        </pc:spChg>
        <pc:spChg chg="del">
          <ac:chgData name="Rautiainen Kimmo" userId="5a6dcf8d-7704-4427-926b-ccefa0f1cfcb" providerId="ADAL" clId="{F7E8E512-2219-43DF-B3D1-6D70CA6817C4}" dt="2024-07-17T10:19:09.580" v="33" actId="478"/>
          <ac:spMkLst>
            <pc:docMk/>
            <pc:sldMk cId="615014733" sldId="440"/>
            <ac:spMk id="25" creationId="{0054DD3F-7085-4EAB-8EA2-F527F9F70297}"/>
          </ac:spMkLst>
        </pc:spChg>
        <pc:graphicFrameChg chg="mod">
          <ac:chgData name="Rautiainen Kimmo" userId="5a6dcf8d-7704-4427-926b-ccefa0f1cfcb" providerId="ADAL" clId="{F7E8E512-2219-43DF-B3D1-6D70CA6817C4}" dt="2024-07-17T10:18:56.421" v="32"/>
          <ac:graphicFrameMkLst>
            <pc:docMk/>
            <pc:sldMk cId="615014733" sldId="440"/>
            <ac:graphicFrameMk id="6" creationId="{00000000-0000-0000-0000-000000000000}"/>
          </ac:graphicFrameMkLst>
        </pc:graphicFrameChg>
      </pc:sldChg>
      <pc:sldChg chg="new del">
        <pc:chgData name="Rautiainen Kimmo" userId="5a6dcf8d-7704-4427-926b-ccefa0f1cfcb" providerId="ADAL" clId="{F7E8E512-2219-43DF-B3D1-6D70CA6817C4}" dt="2024-07-17T12:35:09.715" v="73" actId="2696"/>
        <pc:sldMkLst>
          <pc:docMk/>
          <pc:sldMk cId="1683775657" sldId="44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896500206429311E-2"/>
          <c:y val="2.9186431664566546E-2"/>
          <c:w val="0.91116431565265787"/>
          <c:h val="0.76565984202096959"/>
        </c:manualLayout>
      </c:layout>
      <c:lineChart>
        <c:grouping val="standard"/>
        <c:varyColors val="0"/>
        <c:ser>
          <c:idx val="1"/>
          <c:order val="0"/>
          <c:tx>
            <c:strRef>
              <c:f>Taul1!$C$1</c:f>
              <c:strCache>
                <c:ptCount val="1"/>
                <c:pt idx="0">
                  <c:v>3 kuukautta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4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68-439A-8B98-369FE501226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Taul1!$A$3:$B$47</c:f>
              <c:multiLvlStrCache>
                <c:ptCount val="45"/>
                <c:lvl>
                  <c:pt idx="0">
                    <c:v>II</c:v>
                  </c:pt>
                  <c:pt idx="1">
                    <c:v>III</c:v>
                  </c:pt>
                  <c:pt idx="2">
                    <c:v>IV</c:v>
                  </c:pt>
                  <c:pt idx="3">
                    <c:v>I</c:v>
                  </c:pt>
                  <c:pt idx="4">
                    <c:v>II</c:v>
                  </c:pt>
                  <c:pt idx="5">
                    <c:v>III</c:v>
                  </c:pt>
                  <c:pt idx="6">
                    <c:v>IV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I</c:v>
                  </c:pt>
                  <c:pt idx="12">
                    <c:v>II</c:v>
                  </c:pt>
                  <c:pt idx="13">
                    <c:v>III</c:v>
                  </c:pt>
                  <c:pt idx="14">
                    <c:v>IV</c:v>
                  </c:pt>
                  <c:pt idx="15">
                    <c:v>I</c:v>
                  </c:pt>
                  <c:pt idx="16">
                    <c:v>II</c:v>
                  </c:pt>
                  <c:pt idx="17">
                    <c:v>III</c:v>
                  </c:pt>
                  <c:pt idx="18">
                    <c:v>IV</c:v>
                  </c:pt>
                  <c:pt idx="19">
                    <c:v>I</c:v>
                  </c:pt>
                  <c:pt idx="20">
                    <c:v>II</c:v>
                  </c:pt>
                  <c:pt idx="21">
                    <c:v>III</c:v>
                  </c:pt>
                  <c:pt idx="22">
                    <c:v>IV</c:v>
                  </c:pt>
                  <c:pt idx="23">
                    <c:v>I</c:v>
                  </c:pt>
                  <c:pt idx="24">
                    <c:v>II</c:v>
                  </c:pt>
                  <c:pt idx="25">
                    <c:v>III</c:v>
                  </c:pt>
                  <c:pt idx="26">
                    <c:v>IV</c:v>
                  </c:pt>
                  <c:pt idx="27">
                    <c:v>I</c:v>
                  </c:pt>
                  <c:pt idx="28">
                    <c:v>II</c:v>
                  </c:pt>
                  <c:pt idx="29">
                    <c:v>III</c:v>
                  </c:pt>
                  <c:pt idx="30">
                    <c:v>IV</c:v>
                  </c:pt>
                  <c:pt idx="31">
                    <c:v>I</c:v>
                  </c:pt>
                  <c:pt idx="32">
                    <c:v>II</c:v>
                  </c:pt>
                  <c:pt idx="33">
                    <c:v>III</c:v>
                  </c:pt>
                  <c:pt idx="34">
                    <c:v>IV</c:v>
                  </c:pt>
                  <c:pt idx="35">
                    <c:v>I</c:v>
                  </c:pt>
                  <c:pt idx="36">
                    <c:v>II</c:v>
                  </c:pt>
                  <c:pt idx="37">
                    <c:v>III</c:v>
                  </c:pt>
                  <c:pt idx="38">
                    <c:v>IV</c:v>
                  </c:pt>
                  <c:pt idx="39">
                    <c:v>I</c:v>
                  </c:pt>
                  <c:pt idx="40">
                    <c:v>II</c:v>
                  </c:pt>
                  <c:pt idx="41">
                    <c:v>III</c:v>
                  </c:pt>
                  <c:pt idx="42">
                    <c:v>IV</c:v>
                  </c:pt>
                  <c:pt idx="43">
                    <c:v>I</c:v>
                  </c:pt>
                  <c:pt idx="44">
                    <c:v>II</c:v>
                  </c:pt>
                </c:lvl>
                <c:lvl>
                  <c:pt idx="3">
                    <c:v>2014</c:v>
                  </c:pt>
                  <c:pt idx="7">
                    <c:v>2015</c:v>
                  </c:pt>
                  <c:pt idx="11">
                    <c:v>2016</c:v>
                  </c:pt>
                  <c:pt idx="15">
                    <c:v>2017</c:v>
                  </c:pt>
                  <c:pt idx="19">
                    <c:v>2018</c:v>
                  </c:pt>
                  <c:pt idx="23">
                    <c:v>2019</c:v>
                  </c:pt>
                  <c:pt idx="27">
                    <c:v>2020</c:v>
                  </c:pt>
                  <c:pt idx="31">
                    <c:v>2021</c:v>
                  </c:pt>
                  <c:pt idx="35">
                    <c:v>2022</c:v>
                  </c:pt>
                  <c:pt idx="39">
                    <c:v>2023</c:v>
                  </c:pt>
                  <c:pt idx="43">
                    <c:v>2024</c:v>
                  </c:pt>
                </c:lvl>
              </c:multiLvlStrCache>
            </c:multiLvlStrRef>
          </c:cat>
          <c:val>
            <c:numRef>
              <c:f>Taul1!$C$3:$C$47</c:f>
              <c:numCache>
                <c:formatCode>General</c:formatCode>
                <c:ptCount val="45"/>
                <c:pt idx="0">
                  <c:v>-30</c:v>
                </c:pt>
                <c:pt idx="1">
                  <c:v>-34</c:v>
                </c:pt>
                <c:pt idx="2">
                  <c:v>-12</c:v>
                </c:pt>
                <c:pt idx="3">
                  <c:v>-17</c:v>
                </c:pt>
                <c:pt idx="4">
                  <c:v>-27</c:v>
                </c:pt>
                <c:pt idx="5">
                  <c:v>-12</c:v>
                </c:pt>
                <c:pt idx="6">
                  <c:v>-9</c:v>
                </c:pt>
                <c:pt idx="7">
                  <c:v>13.3</c:v>
                </c:pt>
                <c:pt idx="8">
                  <c:v>14.1</c:v>
                </c:pt>
                <c:pt idx="9">
                  <c:v>3.1</c:v>
                </c:pt>
                <c:pt idx="10">
                  <c:v>16.7</c:v>
                </c:pt>
                <c:pt idx="11">
                  <c:v>14</c:v>
                </c:pt>
                <c:pt idx="12">
                  <c:v>37</c:v>
                </c:pt>
                <c:pt idx="13">
                  <c:v>34</c:v>
                </c:pt>
                <c:pt idx="14">
                  <c:v>56</c:v>
                </c:pt>
                <c:pt idx="15">
                  <c:v>33</c:v>
                </c:pt>
                <c:pt idx="16">
                  <c:v>12</c:v>
                </c:pt>
                <c:pt idx="17">
                  <c:v>30</c:v>
                </c:pt>
                <c:pt idx="18">
                  <c:v>41</c:v>
                </c:pt>
                <c:pt idx="19">
                  <c:v>33</c:v>
                </c:pt>
                <c:pt idx="20">
                  <c:v>24</c:v>
                </c:pt>
                <c:pt idx="21">
                  <c:v>11</c:v>
                </c:pt>
                <c:pt idx="22">
                  <c:v>7</c:v>
                </c:pt>
                <c:pt idx="23">
                  <c:v>13</c:v>
                </c:pt>
                <c:pt idx="24">
                  <c:v>-2</c:v>
                </c:pt>
                <c:pt idx="25">
                  <c:v>-3</c:v>
                </c:pt>
                <c:pt idx="26">
                  <c:v>13</c:v>
                </c:pt>
                <c:pt idx="27">
                  <c:v>-46</c:v>
                </c:pt>
                <c:pt idx="28">
                  <c:v>3</c:v>
                </c:pt>
                <c:pt idx="29">
                  <c:v>-4</c:v>
                </c:pt>
                <c:pt idx="30">
                  <c:v>2.4</c:v>
                </c:pt>
                <c:pt idx="31">
                  <c:v>60</c:v>
                </c:pt>
                <c:pt idx="32">
                  <c:v>17</c:v>
                </c:pt>
                <c:pt idx="33">
                  <c:v>-19</c:v>
                </c:pt>
                <c:pt idx="34">
                  <c:v>2</c:v>
                </c:pt>
                <c:pt idx="35">
                  <c:v>-24</c:v>
                </c:pt>
                <c:pt idx="36">
                  <c:v>-16</c:v>
                </c:pt>
                <c:pt idx="37">
                  <c:v>-34</c:v>
                </c:pt>
                <c:pt idx="38">
                  <c:v>-70</c:v>
                </c:pt>
                <c:pt idx="39">
                  <c:v>-37</c:v>
                </c:pt>
                <c:pt idx="40">
                  <c:v>-43</c:v>
                </c:pt>
                <c:pt idx="41">
                  <c:v>0</c:v>
                </c:pt>
                <c:pt idx="42">
                  <c:v>39</c:v>
                </c:pt>
                <c:pt idx="43">
                  <c:v>33</c:v>
                </c:pt>
                <c:pt idx="44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7F-42D6-89B6-DABF4DBB6347}"/>
            </c:ext>
          </c:extLst>
        </c:ser>
        <c:ser>
          <c:idx val="2"/>
          <c:order val="1"/>
          <c:tx>
            <c:strRef>
              <c:f>Taul1!$D$1</c:f>
              <c:strCache>
                <c:ptCount val="1"/>
                <c:pt idx="0">
                  <c:v>6 kuukautta</c:v>
                </c:pt>
              </c:strCache>
            </c:strRef>
          </c:tx>
          <c:spPr>
            <a:ln w="38100">
              <a:solidFill>
                <a:schemeClr val="bg2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4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8-439A-8B98-369FE501226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Taul1!$A$3:$B$47</c:f>
              <c:multiLvlStrCache>
                <c:ptCount val="45"/>
                <c:lvl>
                  <c:pt idx="0">
                    <c:v>II</c:v>
                  </c:pt>
                  <c:pt idx="1">
                    <c:v>III</c:v>
                  </c:pt>
                  <c:pt idx="2">
                    <c:v>IV</c:v>
                  </c:pt>
                  <c:pt idx="3">
                    <c:v>I</c:v>
                  </c:pt>
                  <c:pt idx="4">
                    <c:v>II</c:v>
                  </c:pt>
                  <c:pt idx="5">
                    <c:v>III</c:v>
                  </c:pt>
                  <c:pt idx="6">
                    <c:v>IV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I</c:v>
                  </c:pt>
                  <c:pt idx="12">
                    <c:v>II</c:v>
                  </c:pt>
                  <c:pt idx="13">
                    <c:v>III</c:v>
                  </c:pt>
                  <c:pt idx="14">
                    <c:v>IV</c:v>
                  </c:pt>
                  <c:pt idx="15">
                    <c:v>I</c:v>
                  </c:pt>
                  <c:pt idx="16">
                    <c:v>II</c:v>
                  </c:pt>
                  <c:pt idx="17">
                    <c:v>III</c:v>
                  </c:pt>
                  <c:pt idx="18">
                    <c:v>IV</c:v>
                  </c:pt>
                  <c:pt idx="19">
                    <c:v>I</c:v>
                  </c:pt>
                  <c:pt idx="20">
                    <c:v>II</c:v>
                  </c:pt>
                  <c:pt idx="21">
                    <c:v>III</c:v>
                  </c:pt>
                  <c:pt idx="22">
                    <c:v>IV</c:v>
                  </c:pt>
                  <c:pt idx="23">
                    <c:v>I</c:v>
                  </c:pt>
                  <c:pt idx="24">
                    <c:v>II</c:v>
                  </c:pt>
                  <c:pt idx="25">
                    <c:v>III</c:v>
                  </c:pt>
                  <c:pt idx="26">
                    <c:v>IV</c:v>
                  </c:pt>
                  <c:pt idx="27">
                    <c:v>I</c:v>
                  </c:pt>
                  <c:pt idx="28">
                    <c:v>II</c:v>
                  </c:pt>
                  <c:pt idx="29">
                    <c:v>III</c:v>
                  </c:pt>
                  <c:pt idx="30">
                    <c:v>IV</c:v>
                  </c:pt>
                  <c:pt idx="31">
                    <c:v>I</c:v>
                  </c:pt>
                  <c:pt idx="32">
                    <c:v>II</c:v>
                  </c:pt>
                  <c:pt idx="33">
                    <c:v>III</c:v>
                  </c:pt>
                  <c:pt idx="34">
                    <c:v>IV</c:v>
                  </c:pt>
                  <c:pt idx="35">
                    <c:v>I</c:v>
                  </c:pt>
                  <c:pt idx="36">
                    <c:v>II</c:v>
                  </c:pt>
                  <c:pt idx="37">
                    <c:v>III</c:v>
                  </c:pt>
                  <c:pt idx="38">
                    <c:v>IV</c:v>
                  </c:pt>
                  <c:pt idx="39">
                    <c:v>I</c:v>
                  </c:pt>
                  <c:pt idx="40">
                    <c:v>II</c:v>
                  </c:pt>
                  <c:pt idx="41">
                    <c:v>III</c:v>
                  </c:pt>
                  <c:pt idx="42">
                    <c:v>IV</c:v>
                  </c:pt>
                  <c:pt idx="43">
                    <c:v>I</c:v>
                  </c:pt>
                  <c:pt idx="44">
                    <c:v>II</c:v>
                  </c:pt>
                </c:lvl>
                <c:lvl>
                  <c:pt idx="3">
                    <c:v>2014</c:v>
                  </c:pt>
                  <c:pt idx="7">
                    <c:v>2015</c:v>
                  </c:pt>
                  <c:pt idx="11">
                    <c:v>2016</c:v>
                  </c:pt>
                  <c:pt idx="15">
                    <c:v>2017</c:v>
                  </c:pt>
                  <c:pt idx="19">
                    <c:v>2018</c:v>
                  </c:pt>
                  <c:pt idx="23">
                    <c:v>2019</c:v>
                  </c:pt>
                  <c:pt idx="27">
                    <c:v>2020</c:v>
                  </c:pt>
                  <c:pt idx="31">
                    <c:v>2021</c:v>
                  </c:pt>
                  <c:pt idx="35">
                    <c:v>2022</c:v>
                  </c:pt>
                  <c:pt idx="39">
                    <c:v>2023</c:v>
                  </c:pt>
                  <c:pt idx="43">
                    <c:v>2024</c:v>
                  </c:pt>
                </c:lvl>
              </c:multiLvlStrCache>
            </c:multiLvlStrRef>
          </c:cat>
          <c:val>
            <c:numRef>
              <c:f>Taul1!$D$3:$D$47</c:f>
              <c:numCache>
                <c:formatCode>General</c:formatCode>
                <c:ptCount val="45"/>
                <c:pt idx="0">
                  <c:v>-24</c:v>
                </c:pt>
                <c:pt idx="1">
                  <c:v>11</c:v>
                </c:pt>
                <c:pt idx="2">
                  <c:v>-9</c:v>
                </c:pt>
                <c:pt idx="3">
                  <c:v>10</c:v>
                </c:pt>
                <c:pt idx="4">
                  <c:v>20</c:v>
                </c:pt>
                <c:pt idx="5">
                  <c:v>5</c:v>
                </c:pt>
                <c:pt idx="6">
                  <c:v>5.4</c:v>
                </c:pt>
                <c:pt idx="7">
                  <c:v>17.8</c:v>
                </c:pt>
                <c:pt idx="8">
                  <c:v>40.299999999999997</c:v>
                </c:pt>
                <c:pt idx="9">
                  <c:v>14.9</c:v>
                </c:pt>
                <c:pt idx="10">
                  <c:v>23.1</c:v>
                </c:pt>
                <c:pt idx="11">
                  <c:v>14</c:v>
                </c:pt>
                <c:pt idx="12">
                  <c:v>40</c:v>
                </c:pt>
                <c:pt idx="13">
                  <c:v>51</c:v>
                </c:pt>
                <c:pt idx="14">
                  <c:v>30</c:v>
                </c:pt>
                <c:pt idx="15">
                  <c:v>39</c:v>
                </c:pt>
                <c:pt idx="16">
                  <c:v>23</c:v>
                </c:pt>
                <c:pt idx="17">
                  <c:v>21</c:v>
                </c:pt>
                <c:pt idx="18">
                  <c:v>41</c:v>
                </c:pt>
                <c:pt idx="19">
                  <c:v>35</c:v>
                </c:pt>
                <c:pt idx="20">
                  <c:v>35</c:v>
                </c:pt>
                <c:pt idx="21">
                  <c:v>6</c:v>
                </c:pt>
                <c:pt idx="22">
                  <c:v>0</c:v>
                </c:pt>
                <c:pt idx="23">
                  <c:v>6</c:v>
                </c:pt>
                <c:pt idx="24">
                  <c:v>-5</c:v>
                </c:pt>
                <c:pt idx="25">
                  <c:v>-7</c:v>
                </c:pt>
                <c:pt idx="26">
                  <c:v>16</c:v>
                </c:pt>
                <c:pt idx="27">
                  <c:v>-29</c:v>
                </c:pt>
                <c:pt idx="28">
                  <c:v>3</c:v>
                </c:pt>
                <c:pt idx="29">
                  <c:v>-1</c:v>
                </c:pt>
                <c:pt idx="30">
                  <c:v>18.7</c:v>
                </c:pt>
                <c:pt idx="31">
                  <c:v>52</c:v>
                </c:pt>
                <c:pt idx="32">
                  <c:v>24</c:v>
                </c:pt>
                <c:pt idx="33">
                  <c:v>-48</c:v>
                </c:pt>
                <c:pt idx="34">
                  <c:v>-19</c:v>
                </c:pt>
                <c:pt idx="35">
                  <c:v>-25</c:v>
                </c:pt>
                <c:pt idx="36">
                  <c:v>16</c:v>
                </c:pt>
                <c:pt idx="37">
                  <c:v>-52</c:v>
                </c:pt>
                <c:pt idx="38">
                  <c:v>-19</c:v>
                </c:pt>
                <c:pt idx="39">
                  <c:v>-17</c:v>
                </c:pt>
                <c:pt idx="40">
                  <c:v>-28</c:v>
                </c:pt>
                <c:pt idx="41">
                  <c:v>5</c:v>
                </c:pt>
                <c:pt idx="42">
                  <c:v>88</c:v>
                </c:pt>
                <c:pt idx="43">
                  <c:v>61</c:v>
                </c:pt>
                <c:pt idx="44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7F-42D6-89B6-DABF4DBB63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2645504"/>
        <c:axId val="162647040"/>
      </c:lineChart>
      <c:catAx>
        <c:axId val="16264550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low"/>
        <c:crossAx val="162647040"/>
        <c:crosses val="autoZero"/>
        <c:auto val="1"/>
        <c:lblAlgn val="ctr"/>
        <c:lblOffset val="100"/>
        <c:noMultiLvlLbl val="0"/>
      </c:catAx>
      <c:valAx>
        <c:axId val="162647040"/>
        <c:scaling>
          <c:orientation val="minMax"/>
          <c:max val="100"/>
          <c:min val="-7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62645504"/>
        <c:crosses val="autoZero"/>
        <c:crossBetween val="between"/>
        <c:majorUnit val="25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40782336141916192"/>
          <c:y val="0.50139976409134146"/>
          <c:w val="0.15626303468823155"/>
          <c:h val="0.16637461083800223"/>
        </c:manualLayout>
      </c:layout>
      <c:overlay val="0"/>
      <c:spPr>
        <a:solidFill>
          <a:schemeClr val="bg1"/>
        </a:solidFill>
        <a:ln>
          <a:solidFill>
            <a:schemeClr val="bg1">
              <a:lumMod val="75000"/>
            </a:schemeClr>
          </a:solidFill>
        </a:ln>
      </c:spPr>
      <c:txPr>
        <a:bodyPr/>
        <a:lstStyle/>
        <a:p>
          <a:pPr>
            <a:defRPr lang="fi-FI"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50092861608"/>
          <c:y val="4.2876241708131729E-2"/>
          <c:w val="0.74899437522459023"/>
          <c:h val="0.85011296558577709"/>
        </c:manualLayout>
      </c:layout>
      <c:lineChart>
        <c:grouping val="standard"/>
        <c:varyColors val="0"/>
        <c:ser>
          <c:idx val="2"/>
          <c:order val="0"/>
          <c:tx>
            <c:strRef>
              <c:f>Taul1!$B$1</c:f>
              <c:strCache>
                <c:ptCount val="1"/>
                <c:pt idx="0">
                  <c:v>2020</c:v>
                </c:pt>
              </c:strCache>
            </c:strRef>
          </c:tx>
          <c:spPr>
            <a:ln w="3175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0-1AD5-45DD-A190-2D0F84487E73}"/>
              </c:ext>
            </c:extLst>
          </c:dPt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D5-45DD-A190-2D0F84487E7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668</c:v>
                </c:pt>
                <c:pt idx="1">
                  <c:v>1428</c:v>
                </c:pt>
                <c:pt idx="2">
                  <c:v>2121</c:v>
                </c:pt>
                <c:pt idx="3">
                  <c:v>3213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57-4C8B-AC3B-E59724F53FA2}"/>
            </c:ext>
          </c:extLst>
        </c:ser>
        <c:ser>
          <c:idx val="3"/>
          <c:order val="1"/>
          <c:tx>
            <c:strRef>
              <c:f>Taul1!$C$1</c:f>
              <c:strCache>
                <c:ptCount val="1"/>
                <c:pt idx="0">
                  <c:v>2021</c:v>
                </c:pt>
              </c:strCache>
            </c:strRef>
          </c:tx>
          <c:spPr>
            <a:ln w="3175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E5-4DCD-86D2-44ECA172504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1067</c:v>
                </c:pt>
                <c:pt idx="1">
                  <c:v>2596</c:v>
                </c:pt>
                <c:pt idx="2">
                  <c:v>3146</c:v>
                </c:pt>
                <c:pt idx="3">
                  <c:v>4042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57-4C8B-AC3B-E59724F53FA2}"/>
            </c:ext>
          </c:extLst>
        </c:ser>
        <c:ser>
          <c:idx val="0"/>
          <c:order val="2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accent1"/>
                      </a:solidFill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E5-4DCD-86D2-44ECA172504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1021</c:v>
                </c:pt>
                <c:pt idx="1">
                  <c:v>1841</c:v>
                </c:pt>
                <c:pt idx="2">
                  <c:v>2229</c:v>
                </c:pt>
                <c:pt idx="3">
                  <c:v>2724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2-484D-A2DB-397A679F67FC}"/>
            </c:ext>
          </c:extLst>
        </c:ser>
        <c:ser>
          <c:idx val="1"/>
          <c:order val="3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E5-4DCD-86D2-44ECA1725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3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#,##0</c:formatCode>
                <c:ptCount val="4"/>
                <c:pt idx="0">
                  <c:v>430</c:v>
                </c:pt>
                <c:pt idx="1">
                  <c:v>953</c:v>
                </c:pt>
                <c:pt idx="2">
                  <c:v>1316</c:v>
                </c:pt>
                <c:pt idx="3">
                  <c:v>1741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C2-47A1-9A45-4688021C4CBF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noFill/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1.6852563863255201E-2"/>
                  <c:y val="4.3138049684616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E5-4DCD-86D2-44ECA1725046}"/>
                </c:ext>
              </c:extLst>
            </c:dLbl>
            <c:dLbl>
              <c:idx val="1"/>
              <c:layout>
                <c:manualLayout>
                  <c:x val="2.2470085151006934E-3"/>
                  <c:y val="1.7255219873846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E5-4DCD-86D2-44ECA1725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2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General</c:formatCode>
                <c:ptCount val="4"/>
                <c:pt idx="0">
                  <c:v>395</c:v>
                </c:pt>
                <c:pt idx="1">
                  <c:v>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E5-4DCD-86D2-44ECA1725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40416"/>
        <c:axId val="36950400"/>
      </c:line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1000"/>
      </c:valAx>
    </c:plotArea>
    <c:legend>
      <c:legendPos val="r"/>
      <c:layout>
        <c:manualLayout>
          <c:xMode val="edge"/>
          <c:yMode val="edge"/>
          <c:x val="0.87807313665379239"/>
          <c:y val="0.33169365556187325"/>
          <c:w val="6.5590355485593582E-2"/>
          <c:h val="0.32955998057089414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67998940153889"/>
          <c:y val="4.5788813437268511E-2"/>
          <c:w val="0.75228475561972519"/>
          <c:h val="0.85011296558577709"/>
        </c:manualLayout>
      </c:layout>
      <c:lineChart>
        <c:grouping val="standard"/>
        <c:varyColors val="0"/>
        <c:ser>
          <c:idx val="2"/>
          <c:order val="0"/>
          <c:tx>
            <c:strRef>
              <c:f>Taul1!$B$1</c:f>
              <c:strCache>
                <c:ptCount val="1"/>
                <c:pt idx="0">
                  <c:v>2020</c:v>
                </c:pt>
              </c:strCache>
            </c:strRef>
          </c:tx>
          <c:spPr>
            <a:ln w="31750">
              <a:solidFill>
                <a:schemeClr val="bg1">
                  <a:lumMod val="85000"/>
                </a:schemeClr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D3-42BD-B548-938B435C8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Taul1!$B$2:$B$5</c:f>
              <c:numCache>
                <c:formatCode>#,##0</c:formatCode>
                <c:ptCount val="4"/>
                <c:pt idx="0">
                  <c:v>394</c:v>
                </c:pt>
                <c:pt idx="1">
                  <c:v>1075</c:v>
                </c:pt>
                <c:pt idx="2">
                  <c:v>1762</c:v>
                </c:pt>
                <c:pt idx="3">
                  <c:v>2313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57-4C8B-AC3B-E59724F53FA2}"/>
            </c:ext>
          </c:extLst>
        </c:ser>
        <c:ser>
          <c:idx val="3"/>
          <c:order val="1"/>
          <c:tx>
            <c:strRef>
              <c:f>Taul1!$C$1</c:f>
              <c:strCache>
                <c:ptCount val="1"/>
                <c:pt idx="0">
                  <c:v>2021</c:v>
                </c:pt>
              </c:strCache>
            </c:strRef>
          </c:tx>
          <c:spPr>
            <a:ln w="3175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70-45BC-A558-DCDD321EFF6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Taul1!$C$2:$C$5</c:f>
              <c:numCache>
                <c:formatCode>#,##0</c:formatCode>
                <c:ptCount val="4"/>
                <c:pt idx="0">
                  <c:v>564</c:v>
                </c:pt>
                <c:pt idx="1">
                  <c:v>1552</c:v>
                </c:pt>
                <c:pt idx="2">
                  <c:v>2553</c:v>
                </c:pt>
                <c:pt idx="3">
                  <c:v>3427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57-4C8B-AC3B-E59724F53FA2}"/>
            </c:ext>
          </c:extLst>
        </c:ser>
        <c:ser>
          <c:idx val="0"/>
          <c:order val="2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70-45BC-A558-DCDD321EFF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1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Taul1!$D$2:$D$5</c:f>
              <c:numCache>
                <c:formatCode>#,##0</c:formatCode>
                <c:ptCount val="4"/>
                <c:pt idx="0">
                  <c:v>719</c:v>
                </c:pt>
                <c:pt idx="1">
                  <c:v>1728</c:v>
                </c:pt>
                <c:pt idx="2">
                  <c:v>2562</c:v>
                </c:pt>
                <c:pt idx="3">
                  <c:v>3227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6E-4388-A6E6-4F34F9C602B3}"/>
            </c:ext>
          </c:extLst>
        </c:ser>
        <c:ser>
          <c:idx val="1"/>
          <c:order val="3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D3-42BD-B548-938B435C8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3"/>
                    </a:solidFill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Taul1!$E$2:$E$5</c:f>
              <c:numCache>
                <c:formatCode>#,##0</c:formatCode>
                <c:ptCount val="4"/>
                <c:pt idx="0">
                  <c:v>292</c:v>
                </c:pt>
                <c:pt idx="1">
                  <c:v>855</c:v>
                </c:pt>
                <c:pt idx="2">
                  <c:v>1244</c:v>
                </c:pt>
                <c:pt idx="3">
                  <c:v>1553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77-4032-AF74-A1B6BC8B6E01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noFill/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-5.5730563176210321E-2"/>
                  <c:y val="-5.242626266796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D3-42BD-B548-938B435C8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2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Taul1!$A$2:$A$5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Taul1!$F$2:$F$5</c:f>
              <c:numCache>
                <c:formatCode>#,##0</c:formatCode>
                <c:ptCount val="4"/>
                <c:pt idx="0">
                  <c:v>167</c:v>
                </c:pt>
                <c:pt idx="1">
                  <c:v>580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D3-42BD-B548-938B435C8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40416"/>
        <c:axId val="36950400"/>
      </c:lineChart>
      <c:catAx>
        <c:axId val="369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950400"/>
        <c:crosses val="autoZero"/>
        <c:auto val="1"/>
        <c:lblAlgn val="ctr"/>
        <c:lblOffset val="100"/>
        <c:noMultiLvlLbl val="0"/>
      </c:catAx>
      <c:valAx>
        <c:axId val="36950400"/>
        <c:scaling>
          <c:orientation val="minMax"/>
          <c:max val="4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fi-FI" sz="1800" b="0" i="0" baseline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6940416"/>
        <c:crosses val="autoZero"/>
        <c:crossBetween val="between"/>
        <c:majorUnit val="1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0329509807131003"/>
          <c:y val="0.28800502705020858"/>
          <c:w val="6.5071181093875982E-2"/>
          <c:h val="0.33376563213092347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9668057047231"/>
          <c:y val="0.13540671997794781"/>
          <c:w val="0.67635716072222241"/>
          <c:h val="0.69466763092202166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Tilaukset (lkm)</c:v>
                </c:pt>
              </c:strCache>
            </c:strRef>
          </c:tx>
          <c:spPr>
            <a:ln w="25400" cap="rnd" cmpd="sng" algn="ctr">
              <a:solidFill>
                <a:srgbClr val="92D05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3.5848689277486821E-2"/>
                  <c:y val="-8.550769351412856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B5-40E3-B4A8-C6B1F497BF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Taul1!$A$2:$A$19</c:f>
              <c:strCache>
                <c:ptCount val="18"/>
                <c:pt idx="0">
                  <c:v>1Q2020</c:v>
                </c:pt>
                <c:pt idx="1">
                  <c:v>2Q2020</c:v>
                </c:pt>
                <c:pt idx="2">
                  <c:v>3Q2020</c:v>
                </c:pt>
                <c:pt idx="3">
                  <c:v>4Q2020</c:v>
                </c:pt>
                <c:pt idx="4">
                  <c:v>1Q2021</c:v>
                </c:pt>
                <c:pt idx="5">
                  <c:v>2Q2021</c:v>
                </c:pt>
                <c:pt idx="6">
                  <c:v>3Q2021</c:v>
                </c:pt>
                <c:pt idx="7">
                  <c:v>4Q2021</c:v>
                </c:pt>
                <c:pt idx="8">
                  <c:v>1Q2022</c:v>
                </c:pt>
                <c:pt idx="9">
                  <c:v>2Q2022</c:v>
                </c:pt>
                <c:pt idx="10">
                  <c:v>3Q2022</c:v>
                </c:pt>
                <c:pt idx="11">
                  <c:v>4Q2022</c:v>
                </c:pt>
                <c:pt idx="12">
                  <c:v>1Q2023</c:v>
                </c:pt>
                <c:pt idx="13">
                  <c:v>2Q2023</c:v>
                </c:pt>
                <c:pt idx="14">
                  <c:v>3Q2023</c:v>
                </c:pt>
                <c:pt idx="15">
                  <c:v>4Q2023</c:v>
                </c:pt>
                <c:pt idx="16">
                  <c:v>1Q2024</c:v>
                </c:pt>
                <c:pt idx="17">
                  <c:v>2Q2024</c:v>
                </c:pt>
              </c:strCache>
            </c:strRef>
          </c:cat>
          <c:val>
            <c:numRef>
              <c:f>Taul1!$B$2:$B$19</c:f>
              <c:numCache>
                <c:formatCode>0</c:formatCode>
                <c:ptCount val="18"/>
                <c:pt idx="0">
                  <c:v>874</c:v>
                </c:pt>
                <c:pt idx="1">
                  <c:v>885</c:v>
                </c:pt>
                <c:pt idx="2">
                  <c:v>799</c:v>
                </c:pt>
                <c:pt idx="3">
                  <c:v>917</c:v>
                </c:pt>
                <c:pt idx="4">
                  <c:v>2176</c:v>
                </c:pt>
                <c:pt idx="5">
                  <c:v>3055</c:v>
                </c:pt>
                <c:pt idx="6">
                  <c:v>2496</c:v>
                </c:pt>
                <c:pt idx="7">
                  <c:v>2458</c:v>
                </c:pt>
                <c:pt idx="8">
                  <c:v>2589</c:v>
                </c:pt>
                <c:pt idx="9">
                  <c:v>2332</c:v>
                </c:pt>
                <c:pt idx="10">
                  <c:v>1777</c:v>
                </c:pt>
                <c:pt idx="11">
                  <c:v>1252</c:v>
                </c:pt>
                <c:pt idx="12">
                  <c:v>1339</c:v>
                </c:pt>
                <c:pt idx="13">
                  <c:v>1264</c:v>
                </c:pt>
                <c:pt idx="14">
                  <c:v>1018</c:v>
                </c:pt>
                <c:pt idx="15">
                  <c:v>1079</c:v>
                </c:pt>
                <c:pt idx="16">
                  <c:v>1192</c:v>
                </c:pt>
                <c:pt idx="17">
                  <c:v>1086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69-43AE-931E-D43EDF0AC7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3332608"/>
        <c:axId val="33338496"/>
      </c:lineChart>
      <c:lineChart>
        <c:grouping val="standard"/>
        <c:varyColors val="0"/>
        <c:ser>
          <c:idx val="1"/>
          <c:order val="1"/>
          <c:tx>
            <c:strRef>
              <c:f>Taul1!$C$1</c:f>
              <c:strCache>
                <c:ptCount val="1"/>
                <c:pt idx="0">
                  <c:v>Arvo (M€)</c:v>
                </c:pt>
              </c:strCache>
            </c:strRef>
          </c:tx>
          <c:spPr>
            <a:ln w="38100" cap="rnd" cmpd="sng" algn="ctr">
              <a:solidFill>
                <a:schemeClr val="accent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4.5625604534983225E-2"/>
                  <c:y val="4.778371108142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B5-40E3-B4A8-C6B1F497BF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Taul1!$A$2:$A$19</c:f>
              <c:strCache>
                <c:ptCount val="18"/>
                <c:pt idx="0">
                  <c:v>1Q2020</c:v>
                </c:pt>
                <c:pt idx="1">
                  <c:v>2Q2020</c:v>
                </c:pt>
                <c:pt idx="2">
                  <c:v>3Q2020</c:v>
                </c:pt>
                <c:pt idx="3">
                  <c:v>4Q2020</c:v>
                </c:pt>
                <c:pt idx="4">
                  <c:v>1Q2021</c:v>
                </c:pt>
                <c:pt idx="5">
                  <c:v>2Q2021</c:v>
                </c:pt>
                <c:pt idx="6">
                  <c:v>3Q2021</c:v>
                </c:pt>
                <c:pt idx="7">
                  <c:v>4Q2021</c:v>
                </c:pt>
                <c:pt idx="8">
                  <c:v>1Q2022</c:v>
                </c:pt>
                <c:pt idx="9">
                  <c:v>2Q2022</c:v>
                </c:pt>
                <c:pt idx="10">
                  <c:v>3Q2022</c:v>
                </c:pt>
                <c:pt idx="11">
                  <c:v>4Q2022</c:v>
                </c:pt>
                <c:pt idx="12">
                  <c:v>1Q2023</c:v>
                </c:pt>
                <c:pt idx="13">
                  <c:v>2Q2023</c:v>
                </c:pt>
                <c:pt idx="14">
                  <c:v>3Q2023</c:v>
                </c:pt>
                <c:pt idx="15">
                  <c:v>4Q2023</c:v>
                </c:pt>
                <c:pt idx="16">
                  <c:v>1Q2024</c:v>
                </c:pt>
                <c:pt idx="17">
                  <c:v>2Q2024</c:v>
                </c:pt>
              </c:strCache>
            </c:strRef>
          </c:cat>
          <c:val>
            <c:numRef>
              <c:f>Taul1!$C$2:$C$19</c:f>
              <c:numCache>
                <c:formatCode>General</c:formatCode>
                <c:ptCount val="18"/>
                <c:pt idx="0">
                  <c:v>118.729</c:v>
                </c:pt>
                <c:pt idx="1">
                  <c:v>125.47199999999999</c:v>
                </c:pt>
                <c:pt idx="2">
                  <c:v>113.608</c:v>
                </c:pt>
                <c:pt idx="3">
                  <c:v>139.49299999999999</c:v>
                </c:pt>
                <c:pt idx="4">
                  <c:v>312.20499999999998</c:v>
                </c:pt>
                <c:pt idx="5">
                  <c:v>442.37099999999998</c:v>
                </c:pt>
                <c:pt idx="6">
                  <c:v>377.351</c:v>
                </c:pt>
                <c:pt idx="7">
                  <c:v>412</c:v>
                </c:pt>
                <c:pt idx="8">
                  <c:v>420.584</c:v>
                </c:pt>
                <c:pt idx="9">
                  <c:v>407.4</c:v>
                </c:pt>
                <c:pt idx="10">
                  <c:v>323.89999999999998</c:v>
                </c:pt>
                <c:pt idx="11">
                  <c:v>251.2</c:v>
                </c:pt>
                <c:pt idx="12">
                  <c:v>261.8</c:v>
                </c:pt>
                <c:pt idx="13">
                  <c:v>251.8</c:v>
                </c:pt>
                <c:pt idx="14">
                  <c:v>205.9</c:v>
                </c:pt>
                <c:pt idx="15">
                  <c:v>218.2</c:v>
                </c:pt>
                <c:pt idx="16">
                  <c:v>231.5</c:v>
                </c:pt>
                <c:pt idx="17">
                  <c:v>221.1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CA-4C37-9242-F2183E2B2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148488"/>
        <c:axId val="574154064"/>
      </c:lineChart>
      <c:catAx>
        <c:axId val="3333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338496"/>
        <c:crosses val="autoZero"/>
        <c:auto val="0"/>
        <c:lblAlgn val="ctr"/>
        <c:lblOffset val="100"/>
        <c:noMultiLvlLbl val="0"/>
      </c:catAx>
      <c:valAx>
        <c:axId val="33338496"/>
        <c:scaling>
          <c:orientation val="minMax"/>
          <c:max val="40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800" b="0" i="0" baseline="0" dirty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Lukumäärä (kpl)</a:t>
                </a:r>
                <a:endParaRPr lang="fi-FI" dirty="0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332608"/>
        <c:crosses val="autoZero"/>
        <c:crossBetween val="midCat"/>
        <c:majorUnit val="1000"/>
      </c:valAx>
      <c:valAx>
        <c:axId val="574154064"/>
        <c:scaling>
          <c:orientation val="minMax"/>
          <c:max val="1000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b="0" dirty="0">
                    <a:solidFill>
                      <a:schemeClr val="bg1">
                        <a:lumMod val="65000"/>
                      </a:schemeClr>
                    </a:solidFill>
                  </a:rPr>
                  <a:t>M€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74148488"/>
        <c:crosses val="max"/>
        <c:crossBetween val="between"/>
        <c:majorUnit val="250"/>
      </c:valAx>
      <c:catAx>
        <c:axId val="574148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415406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798974989230847"/>
          <c:y val="0.21601643458661446"/>
          <c:w val="0.13114701093269548"/>
          <c:h val="0.115279341634325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0.26933</cdr:x>
      <cdr:y>0.81001</cdr:y>
    </cdr:from>
    <cdr:to>
      <cdr:x>0.34324</cdr:x>
      <cdr:y>0.90061</cdr:y>
    </cdr:to>
    <cdr:sp macro="" textlink="">
      <cdr:nvSpPr>
        <cdr:cNvPr id="2" name="Tekstiruutu 18">
          <a:extLst xmlns:a="http://schemas.openxmlformats.org/drawingml/2006/main">
            <a:ext uri="{FF2B5EF4-FFF2-40B4-BE49-F238E27FC236}">
              <a16:creationId xmlns:a16="http://schemas.microsoft.com/office/drawing/2014/main" id="{84B95E4F-7C0E-4119-89C7-37EF14C80181}"/>
            </a:ext>
          </a:extLst>
        </cdr:cNvPr>
        <cdr:cNvSpPr txBox="1"/>
      </cdr:nvSpPr>
      <cdr:spPr>
        <a:xfrm xmlns:a="http://schemas.openxmlformats.org/drawingml/2006/main">
          <a:off x="3044482" y="3577054"/>
          <a:ext cx="835473" cy="40009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chemeClr val="accent5"/>
              </a:solidFill>
              <a:latin typeface="+mn-lt"/>
            </a:rPr>
            <a:t>-8 %</a:t>
          </a:r>
        </a:p>
      </cdr:txBody>
    </cdr:sp>
  </cdr:relSizeAnchor>
  <cdr:relSizeAnchor xmlns:cdr="http://schemas.openxmlformats.org/drawingml/2006/chartDrawing">
    <cdr:from>
      <cdr:x>0.44044</cdr:x>
      <cdr:y>0.71343</cdr:y>
    </cdr:from>
    <cdr:to>
      <cdr:x>0.51435</cdr:x>
      <cdr:y>0.80403</cdr:y>
    </cdr:to>
    <cdr:sp macro="" textlink="">
      <cdr:nvSpPr>
        <cdr:cNvPr id="6" name="Tekstiruutu 18">
          <a:extLst xmlns:a="http://schemas.openxmlformats.org/drawingml/2006/main">
            <a:ext uri="{FF2B5EF4-FFF2-40B4-BE49-F238E27FC236}">
              <a16:creationId xmlns:a16="http://schemas.microsoft.com/office/drawing/2014/main" id="{6990629B-903E-1A56-07B8-7094ACDC0E28}"/>
            </a:ext>
          </a:extLst>
        </cdr:cNvPr>
        <cdr:cNvSpPr txBox="1"/>
      </cdr:nvSpPr>
      <cdr:spPr>
        <a:xfrm xmlns:a="http://schemas.openxmlformats.org/drawingml/2006/main">
          <a:off x="4978691" y="3150546"/>
          <a:ext cx="835472" cy="40009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2000" dirty="0">
              <a:solidFill>
                <a:schemeClr val="accent5"/>
              </a:solidFill>
              <a:latin typeface="+mn-lt"/>
            </a:rPr>
            <a:t>-8 %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0.29703</cdr:x>
      <cdr:y>0.81686</cdr:y>
    </cdr:from>
    <cdr:to>
      <cdr:x>0.37036</cdr:x>
      <cdr:y>0.90156</cdr:y>
    </cdr:to>
    <cdr:sp macro="" textlink="">
      <cdr:nvSpPr>
        <cdr:cNvPr id="3" name="Tekstiruutu 18">
          <a:extLst xmlns:a="http://schemas.openxmlformats.org/drawingml/2006/main">
            <a:ext uri="{FF2B5EF4-FFF2-40B4-BE49-F238E27FC236}">
              <a16:creationId xmlns:a16="http://schemas.microsoft.com/office/drawing/2014/main" id="{CC16DD12-D88B-1D38-82B5-D9D44091FC90}"/>
            </a:ext>
          </a:extLst>
        </cdr:cNvPr>
        <cdr:cNvSpPr txBox="1"/>
      </cdr:nvSpPr>
      <cdr:spPr>
        <a:xfrm xmlns:a="http://schemas.openxmlformats.org/drawingml/2006/main">
          <a:off x="3384376" y="3561845"/>
          <a:ext cx="835530" cy="369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5"/>
              </a:solidFill>
              <a:latin typeface="+mn-lt"/>
            </a:rPr>
            <a:t>- 43 %</a:t>
          </a:r>
        </a:p>
      </cdr:txBody>
    </cdr:sp>
  </cdr:relSizeAnchor>
  <cdr:relSizeAnchor xmlns:cdr="http://schemas.openxmlformats.org/drawingml/2006/chartDrawing">
    <cdr:from>
      <cdr:x>0.42877</cdr:x>
      <cdr:y>0.73034</cdr:y>
    </cdr:from>
    <cdr:to>
      <cdr:x>0.5021</cdr:x>
      <cdr:y>0.81504</cdr:y>
    </cdr:to>
    <cdr:sp macro="" textlink="">
      <cdr:nvSpPr>
        <cdr:cNvPr id="4" name="Tekstiruutu 18">
          <a:extLst xmlns:a="http://schemas.openxmlformats.org/drawingml/2006/main">
            <a:ext uri="{FF2B5EF4-FFF2-40B4-BE49-F238E27FC236}">
              <a16:creationId xmlns:a16="http://schemas.microsoft.com/office/drawing/2014/main" id="{7678C3B4-B8D3-6ED3-B792-3B254B2D05B2}"/>
            </a:ext>
          </a:extLst>
        </cdr:cNvPr>
        <cdr:cNvSpPr txBox="1"/>
      </cdr:nvSpPr>
      <cdr:spPr>
        <a:xfrm xmlns:a="http://schemas.openxmlformats.org/drawingml/2006/main">
          <a:off x="4885421" y="3184589"/>
          <a:ext cx="835530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5"/>
              </a:solidFill>
              <a:latin typeface="+mn-lt"/>
            </a:rPr>
            <a:t>- 32 %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t" anchorCtr="0" compatLnSpc="1">
            <a:prstTxWarp prst="textNoShape">
              <a:avLst/>
            </a:prstTxWarp>
          </a:bodyPr>
          <a:lstStyle>
            <a:lvl1pPr defTabSz="949176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 bwMode="auto">
          <a:xfrm>
            <a:off x="3777414" y="4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t" anchorCtr="0" compatLnSpc="1">
            <a:prstTxWarp prst="textNoShape">
              <a:avLst/>
            </a:prstTxWarp>
          </a:bodyPr>
          <a:lstStyle>
            <a:lvl1pPr algn="r" defTabSz="949176">
              <a:defRPr sz="1300">
                <a:latin typeface="Calibri" pitchFamily="34" charset="0"/>
              </a:defRPr>
            </a:lvl1pPr>
          </a:lstStyle>
          <a:p>
            <a:fld id="{EF43217F-D9E5-40C5-BB54-73BB05629422}" type="datetimeFigureOut">
              <a:rPr lang="fi-FI"/>
              <a:pPr/>
              <a:t>17.7.2024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 bwMode="auto">
          <a:xfrm>
            <a:off x="1" y="9264957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b" anchorCtr="0" compatLnSpc="1">
            <a:prstTxWarp prst="textNoShape">
              <a:avLst/>
            </a:prstTxWarp>
          </a:bodyPr>
          <a:lstStyle>
            <a:lvl1pPr defTabSz="949176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 bwMode="auto">
          <a:xfrm>
            <a:off x="3777414" y="9264957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b" anchorCtr="0" compatLnSpc="1">
            <a:prstTxWarp prst="textNoShape">
              <a:avLst/>
            </a:prstTxWarp>
          </a:bodyPr>
          <a:lstStyle>
            <a:lvl1pPr algn="r" defTabSz="949176">
              <a:defRPr sz="1300">
                <a:latin typeface="Calibri" pitchFamily="34" charset="0"/>
              </a:defRPr>
            </a:lvl1pPr>
          </a:lstStyle>
          <a:p>
            <a:fld id="{BFA24B9F-4DF9-4B8C-8A5E-23CCB86A80C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71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10T08:13:00.4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10T08:13:01.0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10T08:13:01.4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10T08:13:02.2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t" anchorCtr="0" compatLnSpc="1">
            <a:prstTxWarp prst="textNoShape">
              <a:avLst/>
            </a:prstTxWarp>
          </a:bodyPr>
          <a:lstStyle>
            <a:lvl1pPr defTabSz="949176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 bwMode="auto">
          <a:xfrm>
            <a:off x="3777414" y="4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t" anchorCtr="0" compatLnSpc="1">
            <a:prstTxWarp prst="textNoShape">
              <a:avLst/>
            </a:prstTxWarp>
          </a:bodyPr>
          <a:lstStyle>
            <a:lvl1pPr algn="r" defTabSz="949176">
              <a:defRPr sz="1300">
                <a:latin typeface="Calibri" pitchFamily="34" charset="0"/>
              </a:defRPr>
            </a:lvl1pPr>
          </a:lstStyle>
          <a:p>
            <a:fld id="{830CECC8-6555-4154-AAE0-1EFD38BEC2EA}" type="datetimeFigureOut">
              <a:rPr lang="fi-FI"/>
              <a:pPr/>
              <a:t>17.7.2024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4" tIns="44887" rIns="89774" bIns="44887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 bwMode="auto">
          <a:xfrm>
            <a:off x="667199" y="4633284"/>
            <a:ext cx="5334691" cy="438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 bwMode="auto">
          <a:xfrm>
            <a:off x="1" y="9264957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b" anchorCtr="0" compatLnSpc="1">
            <a:prstTxWarp prst="textNoShape">
              <a:avLst/>
            </a:prstTxWarp>
          </a:bodyPr>
          <a:lstStyle>
            <a:lvl1pPr defTabSz="949176">
              <a:defRPr sz="1300">
                <a:latin typeface="Calibri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 bwMode="auto">
          <a:xfrm>
            <a:off x="3777414" y="9264957"/>
            <a:ext cx="2890229" cy="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0" tIns="47451" rIns="94900" bIns="47451" numCol="1" anchor="b" anchorCtr="0" compatLnSpc="1">
            <a:prstTxWarp prst="textNoShape">
              <a:avLst/>
            </a:prstTxWarp>
          </a:bodyPr>
          <a:lstStyle>
            <a:lvl1pPr algn="r" defTabSz="949176">
              <a:defRPr sz="1300">
                <a:latin typeface="Calibri" pitchFamily="34" charset="0"/>
              </a:defRPr>
            </a:lvl1pPr>
          </a:lstStyle>
          <a:p>
            <a:fld id="{81D8B25B-D295-4406-A767-C103375FE0F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38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738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214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0684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D8B25B-D295-4406-A767-C103375FE0FB}" type="slidenum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667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7744" fontAlgn="auto">
              <a:spcBef>
                <a:spcPts val="0"/>
              </a:spcBef>
              <a:spcAft>
                <a:spcPts val="0"/>
              </a:spcAft>
              <a:defRPr/>
            </a:pPr>
            <a:fld id="{13D726F4-5ADA-4313-AC5D-22B3ADF6DFAE}" type="slidenum">
              <a:rPr lang="fi-FI" sz="1200">
                <a:solidFill>
                  <a:prstClr val="black"/>
                </a:solidFill>
                <a:latin typeface="Calibri"/>
                <a:cs typeface="+mn-cs"/>
              </a:rPr>
              <a:pPr defTabSz="897744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fi-FI" sz="120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376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601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60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7744" fontAlgn="auto">
              <a:spcBef>
                <a:spcPts val="0"/>
              </a:spcBef>
              <a:spcAft>
                <a:spcPts val="0"/>
              </a:spcAft>
              <a:defRPr/>
            </a:pPr>
            <a:fld id="{13D726F4-5ADA-4313-AC5D-22B3ADF6DFAE}" type="slidenum">
              <a:rPr lang="fi-FI" sz="1200">
                <a:solidFill>
                  <a:prstClr val="black"/>
                </a:solidFill>
                <a:latin typeface="Calibri"/>
                <a:cs typeface="+mn-cs"/>
              </a:rPr>
              <a:pPr defTabSz="897744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fi-FI" sz="120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256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B25B-D295-4406-A767-C103375FE0FB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0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6490A5D-94EC-4F2A-91C2-6EFB0ED8D9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2060848"/>
            <a:ext cx="5004826" cy="22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2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6124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>
            <a:lvl1pPr marL="266700" indent="-266700"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991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>
            <a:off x="10791824" y="-1"/>
            <a:ext cx="1400175" cy="61912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30605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0251106" cy="49244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9349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60000" y="1332000"/>
            <a:ext cx="5354324" cy="4859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0" y="1332000"/>
            <a:ext cx="5376597" cy="484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FB73-7702-45A2-ABE5-5B4EC6DFA85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Otsikko 1">
            <a:extLst>
              <a:ext uri="{FF2B5EF4-FFF2-40B4-BE49-F238E27FC236}">
                <a16:creationId xmlns:a16="http://schemas.microsoft.com/office/drawing/2014/main" id="{9A4E6C54-4724-4205-B4E3-3A8A3970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7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60000" y="360000"/>
            <a:ext cx="5472607" cy="990600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60000" y="1619250"/>
            <a:ext cx="5472607" cy="450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7" y="360000"/>
            <a:ext cx="5279231" cy="981075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7" y="1620000"/>
            <a:ext cx="5279231" cy="4497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FCF39-2EC0-4513-84D2-D6EC9019C3B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342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3CF2-C095-4A74-89EB-52E3DF05EB4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222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19100" y="404267"/>
            <a:ext cx="4163486" cy="43204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409575"/>
            <a:ext cx="6815667" cy="57165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09576" y="942975"/>
            <a:ext cx="4192060" cy="5183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B141-6829-4BAF-B00F-A30E2244CEC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7676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 rot="898217">
            <a:off x="10894876" y="44919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926DFC63-AB82-4154-A247-5E899B8A60A8}"/>
              </a:ext>
            </a:extLst>
          </p:cNvPr>
          <p:cNvSpPr/>
          <p:nvPr userDrawn="1"/>
        </p:nvSpPr>
        <p:spPr>
          <a:xfrm rot="19736592">
            <a:off x="10843168" y="23583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21EE1F5D-BED4-478D-AFA0-E52991522C6D}"/>
              </a:ext>
            </a:extLst>
          </p:cNvPr>
          <p:cNvSpPr/>
          <p:nvPr userDrawn="1"/>
        </p:nvSpPr>
        <p:spPr>
          <a:xfrm rot="1610462">
            <a:off x="10757441" y="339046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184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6490A5D-94EC-4F2A-91C2-6EFB0ED8D9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2060848"/>
            <a:ext cx="5004826" cy="22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12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274319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3850383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2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27827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950594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4526658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01303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274319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3850383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2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8330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2869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di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3431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Otsikkodi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1223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Otsikkodi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9247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Otsikkodi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5990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9114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6124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>
            <a:lvl1pPr marL="266700" indent="-266700"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1698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>
            <a:off x="10791824" y="-1"/>
            <a:ext cx="1400175" cy="61912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306050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0251106" cy="49244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1465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60000" y="1332000"/>
            <a:ext cx="5354324" cy="4859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0" y="1332000"/>
            <a:ext cx="5376597" cy="484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FB73-7702-45A2-ABE5-5B4EC6DFA85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Otsikko 1">
            <a:extLst>
              <a:ext uri="{FF2B5EF4-FFF2-40B4-BE49-F238E27FC236}">
                <a16:creationId xmlns:a16="http://schemas.microsoft.com/office/drawing/2014/main" id="{9A4E6C54-4724-4205-B4E3-3A8A3970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99668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60000" y="360000"/>
            <a:ext cx="5472607" cy="990600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60000" y="1619250"/>
            <a:ext cx="5472607" cy="450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7" y="360000"/>
            <a:ext cx="5279231" cy="981075"/>
          </a:xfrm>
        </p:spPr>
        <p:txBody>
          <a:bodyPr anchor="b"/>
          <a:lstStyle>
            <a:lvl1pPr marL="0" indent="0">
              <a:buNone/>
              <a:defRPr sz="28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7" y="1620000"/>
            <a:ext cx="5279231" cy="4497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FCF39-2EC0-4513-84D2-D6EC9019C3B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30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0"/>
          </p:nvPr>
        </p:nvSpPr>
        <p:spPr>
          <a:xfrm>
            <a:off x="1871531" y="3950594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/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2"/>
          <p:cNvSpPr>
            <a:spLocks noGrp="1"/>
          </p:cNvSpPr>
          <p:nvPr>
            <p:ph type="body" sz="quarter" idx="11"/>
          </p:nvPr>
        </p:nvSpPr>
        <p:spPr>
          <a:xfrm>
            <a:off x="1871531" y="4526658"/>
            <a:ext cx="9265029" cy="428619"/>
          </a:xfrm>
        </p:spPr>
        <p:txBody>
          <a:bodyPr>
            <a:noAutofit/>
          </a:bodyPr>
          <a:lstStyle>
            <a:lvl1pPr>
              <a:buNone/>
              <a:defRPr sz="2400" cap="none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buNone/>
              <a:defRPr sz="24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400">
                <a:solidFill>
                  <a:schemeClr val="tx1"/>
                </a:solidFill>
              </a:defRPr>
            </a:lvl4pPr>
            <a:lvl5pPr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34858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3CF2-C095-4A74-89EB-52E3DF05EB4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0643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19100" y="404267"/>
            <a:ext cx="4163486" cy="43204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409575"/>
            <a:ext cx="6815667" cy="57165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09576" y="942975"/>
            <a:ext cx="4192060" cy="51831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B141-6829-4BAF-B00F-A30E2244CEC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56280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9">
            <a:extLst>
              <a:ext uri="{FF2B5EF4-FFF2-40B4-BE49-F238E27FC236}">
                <a16:creationId xmlns:a16="http://schemas.microsoft.com/office/drawing/2014/main" id="{8E188523-CA05-41CC-A493-7B5F4C54ADEB}"/>
              </a:ext>
            </a:extLst>
          </p:cNvPr>
          <p:cNvSpPr/>
          <p:nvPr userDrawn="1"/>
        </p:nvSpPr>
        <p:spPr>
          <a:xfrm rot="898217">
            <a:off x="10894876" y="44919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926DFC63-AB82-4154-A247-5E899B8A60A8}"/>
              </a:ext>
            </a:extLst>
          </p:cNvPr>
          <p:cNvSpPr/>
          <p:nvPr userDrawn="1"/>
        </p:nvSpPr>
        <p:spPr>
          <a:xfrm rot="19736592">
            <a:off x="10843168" y="2358349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21EE1F5D-BED4-478D-AFA0-E52991522C6D}"/>
              </a:ext>
            </a:extLst>
          </p:cNvPr>
          <p:cNvSpPr/>
          <p:nvPr userDrawn="1"/>
        </p:nvSpPr>
        <p:spPr>
          <a:xfrm rot="1610462">
            <a:off x="10757441" y="339046"/>
            <a:ext cx="1440000" cy="14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3200">
              <a:highlight>
                <a:srgbClr val="FFFF00"/>
              </a:highlight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139984" cy="79208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60000" y="1332000"/>
            <a:ext cx="11089305" cy="50520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711-C87F-45F6-8F4D-1E73ECD059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380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0250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di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8799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Otsikkodi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0986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Otsikkodi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105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Otsikkodi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1731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71531" y="2348880"/>
            <a:ext cx="9265029" cy="720080"/>
          </a:xfrm>
        </p:spPr>
        <p:txBody>
          <a:bodyPr>
            <a:noAutofit/>
          </a:bodyPr>
          <a:lstStyle>
            <a:lvl1pPr marL="0" indent="0" algn="l">
              <a:buNone/>
              <a:defRPr sz="48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973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piirtäminen, merkki&#10;&#10;Kuvaus luotu automaattisesti">
            <a:extLst>
              <a:ext uri="{FF2B5EF4-FFF2-40B4-BE49-F238E27FC236}">
                <a16:creationId xmlns:a16="http://schemas.microsoft.com/office/drawing/2014/main" id="{3E21F725-71D2-4C79-B984-CBEE8600EF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17"/>
          <a:stretch/>
        </p:blipFill>
        <p:spPr>
          <a:xfrm>
            <a:off x="10790878" y="6259035"/>
            <a:ext cx="1300836" cy="415658"/>
          </a:xfrm>
          <a:prstGeom prst="rect">
            <a:avLst/>
          </a:prstGeom>
        </p:spPr>
      </p:pic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360000" y="360000"/>
            <a:ext cx="1115598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360000" y="1332000"/>
            <a:ext cx="11175031" cy="467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791744" y="6460950"/>
            <a:ext cx="2880784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7368" y="6460950"/>
            <a:ext cx="2880784" cy="215900"/>
          </a:xfrm>
          <a:prstGeom prst="rect">
            <a:avLst/>
          </a:prstGeom>
        </p:spPr>
        <p:txBody>
          <a:bodyPr vert="horz" wrap="square" lIns="91440" tIns="45720" rIns="7200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248128" y="6460950"/>
            <a:ext cx="2844800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2BF62C19-E65D-4715-AA75-01F5ACB8661D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65" r:id="rId10"/>
    <p:sldLayoutId id="2147483771" r:id="rId11"/>
    <p:sldLayoutId id="2147483764" r:id="rId12"/>
    <p:sldLayoutId id="2147483763" r:id="rId13"/>
    <p:sldLayoutId id="2147483762" r:id="rId14"/>
    <p:sldLayoutId id="2147483761" r:id="rId15"/>
    <p:sldLayoutId id="2147483770" r:id="rId1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Clr>
          <a:srgbClr val="8CC83C"/>
        </a:buClr>
        <a:buFont typeface="Arial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3810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906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573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tabLst>
          <a:tab pos="12573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240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piirtäminen, merkki&#10;&#10;Kuvaus luotu automaattisesti">
            <a:extLst>
              <a:ext uri="{FF2B5EF4-FFF2-40B4-BE49-F238E27FC236}">
                <a16:creationId xmlns:a16="http://schemas.microsoft.com/office/drawing/2014/main" id="{3E21F725-71D2-4C79-B984-CBEE8600EF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17"/>
          <a:stretch/>
        </p:blipFill>
        <p:spPr>
          <a:xfrm>
            <a:off x="10790878" y="6259035"/>
            <a:ext cx="1300836" cy="415658"/>
          </a:xfrm>
          <a:prstGeom prst="rect">
            <a:avLst/>
          </a:prstGeom>
        </p:spPr>
      </p:pic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360000" y="360000"/>
            <a:ext cx="1115598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360000" y="1332000"/>
            <a:ext cx="11175031" cy="467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791744" y="6460950"/>
            <a:ext cx="2880784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7368" y="6460950"/>
            <a:ext cx="2880784" cy="215900"/>
          </a:xfrm>
          <a:prstGeom prst="rect">
            <a:avLst/>
          </a:prstGeom>
        </p:spPr>
        <p:txBody>
          <a:bodyPr vert="horz" wrap="square" lIns="91440" tIns="45720" rIns="7200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Laaja yhteenveto jäsenyrityksille 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248128" y="6460950"/>
            <a:ext cx="2844800" cy="215900"/>
          </a:xfrm>
          <a:prstGeom prst="rect">
            <a:avLst/>
          </a:prstGeom>
        </p:spPr>
        <p:txBody>
          <a:bodyPr vert="horz" lIns="91440" tIns="45720" rIns="7200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2BF62C19-E65D-4715-AA75-01F5ACB8661D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35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ReykjavikOne OT AGauge" pitchFamily="50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Clr>
          <a:srgbClr val="8CC83C"/>
        </a:buClr>
        <a:buFont typeface="Arial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3810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906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573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tabLst>
          <a:tab pos="12573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2400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chart" Target="../charts/chart2.xm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chart" Target="../charts/chart3.xm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chart" Target="../charts/chart4.xm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immo.rautiainen@rakennusteollisuus.f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25DB1D-4774-45E1-98B4-8BC622DBF1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71531" y="3950594"/>
            <a:ext cx="10108033" cy="428619"/>
          </a:xfrm>
        </p:spPr>
        <p:txBody>
          <a:bodyPr/>
          <a:lstStyle/>
          <a:p>
            <a:r>
              <a:rPr lang="fi-FI" dirty="0">
                <a:solidFill>
                  <a:srgbClr val="92D050"/>
                </a:solidFill>
              </a:rPr>
              <a:t>Suppea yhteenveto</a:t>
            </a:r>
            <a:endParaRPr lang="fi-FI" dirty="0">
              <a:solidFill>
                <a:srgbClr val="CC6600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BEA1F1B-34CE-4BB6-9D49-71F6B6ABE8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17.7.2024</a:t>
            </a:r>
          </a:p>
          <a:p>
            <a:r>
              <a:rPr lang="fi-FI" dirty="0"/>
              <a:t> 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1EBC742A-93D1-F940-A308-D73D676BCF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71531" y="1664494"/>
            <a:ext cx="9644451" cy="792162"/>
          </a:xfrm>
        </p:spPr>
        <p:txBody>
          <a:bodyPr/>
          <a:lstStyle/>
          <a:p>
            <a:pPr rtl="0" eaLnBrk="1" fontAlgn="base" hangingPunct="1"/>
            <a:r>
              <a:rPr lang="fi-FI" sz="4800" kern="1200" baseline="0" dirty="0">
                <a:solidFill>
                  <a:srgbClr val="FFFFFF"/>
                </a:solidFill>
                <a:effectLst/>
                <a:latin typeface="Calibri"/>
                <a:ea typeface="+mn-ea"/>
                <a:cs typeface="Calibri"/>
              </a:rPr>
              <a:t>Pientaloteollisuus PTT:n suhdannekatsaus</a:t>
            </a:r>
            <a:br>
              <a:rPr lang="fi-FI" sz="4800" kern="1200" baseline="0" dirty="0"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fi-FI" sz="4800" kern="1200" baseline="0" dirty="0">
                <a:solidFill>
                  <a:srgbClr val="BADE8A"/>
                </a:solidFill>
                <a:effectLst/>
                <a:latin typeface="Calibri"/>
                <a:ea typeface="+mn-ea"/>
                <a:cs typeface="Calibri"/>
              </a:rPr>
              <a:t>2Q</a:t>
            </a:r>
            <a:r>
              <a:rPr lang="fi-FI" dirty="0">
                <a:solidFill>
                  <a:srgbClr val="BADE8A"/>
                </a:solidFill>
                <a:latin typeface="Calibri"/>
                <a:ea typeface="+mn-ea"/>
                <a:cs typeface="Calibri"/>
              </a:rPr>
              <a:t>2024</a:t>
            </a:r>
            <a:endParaRPr lang="fi-FI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442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EE11B6-D7C2-4F84-AC74-957953C8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Määritelmiä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16BAD0-E9BB-4B88-B42E-D9DCA1A6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19200"/>
            <a:ext cx="11317650" cy="5164820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 dirty="0"/>
              <a:t>Myynti</a:t>
            </a:r>
          </a:p>
          <a:p>
            <a:pPr lvl="1">
              <a:buClrTx/>
            </a:pPr>
            <a:r>
              <a:rPr lang="fi-FI" sz="1800" dirty="0"/>
              <a:t>Myyntiin merkitään </a:t>
            </a:r>
            <a:r>
              <a:rPr lang="fi-FI" sz="1800" b="1" dirty="0"/>
              <a:t>kaikki tehdyt kaupat </a:t>
            </a:r>
            <a:r>
              <a:rPr lang="fi-FI" sz="1800" dirty="0"/>
              <a:t>euroina (alv 0 %) ja kappaleina </a:t>
            </a:r>
            <a:r>
              <a:rPr lang="fi-FI" sz="1800" b="1" dirty="0"/>
              <a:t>riippumatta onko kauppa ehdollinen tai ilman ehtoja </a:t>
            </a:r>
            <a:r>
              <a:rPr lang="fi-FI" sz="1800" dirty="0"/>
              <a:t>(esim. rakennuslupa-, suunnittelutarveratkaisu-, rahoitus- tai asunnonmyyntiehto)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 dirty="0"/>
              <a:t>Talotoimitus</a:t>
            </a:r>
          </a:p>
          <a:p>
            <a:pPr lvl="1">
              <a:buClrTx/>
            </a:pPr>
            <a:r>
              <a:rPr lang="fi-FI" sz="1800" dirty="0"/>
              <a:t>Talotoimituksiin ilmoitetaan kyselyjakson aikana talotehtaalta </a:t>
            </a:r>
            <a:r>
              <a:rPr lang="fi-FI" sz="1800" b="1" dirty="0"/>
              <a:t>asiakkaalle lähteneet talotoimitukset </a:t>
            </a:r>
            <a:r>
              <a:rPr lang="fi-FI" sz="1800" dirty="0"/>
              <a:t>euroina (alv 0 %) ja kappaleina. Talotoimitukseksi lasketaan toimitus, joka sisältää: </a:t>
            </a:r>
          </a:p>
          <a:p>
            <a:pPr lvl="2">
              <a:buClrTx/>
            </a:pPr>
            <a:r>
              <a:rPr lang="fi-FI" sz="1600" dirty="0"/>
              <a:t>pien-, suur- tai tilaelementit </a:t>
            </a:r>
          </a:p>
          <a:p>
            <a:pPr lvl="2">
              <a:buClrTx/>
            </a:pPr>
            <a:r>
              <a:rPr lang="fi-FI" sz="1600" dirty="0" err="1"/>
              <a:t>precut</a:t>
            </a:r>
            <a:r>
              <a:rPr lang="fi-FI" sz="1600" dirty="0"/>
              <a:t>-runkotoimituspaketin </a:t>
            </a:r>
          </a:p>
          <a:p>
            <a:pPr lvl="2">
              <a:buClrTx/>
            </a:pPr>
            <a:r>
              <a:rPr lang="fi-FI" sz="1600" dirty="0"/>
              <a:t>hirsi- tai kivitalon runkomateriaalipaketin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fi-FI" sz="2800" dirty="0"/>
              <a:t>Tilauskanta</a:t>
            </a:r>
          </a:p>
          <a:p>
            <a:pPr marR="0" lvl="1">
              <a:buClrTx/>
            </a:pPr>
            <a:r>
              <a:rPr lang="fi-FI" sz="1800" dirty="0"/>
              <a:t>Tilauskantaan ilmoitetaan </a:t>
            </a:r>
            <a:r>
              <a:rPr lang="fi-FI" sz="1800" b="1" dirty="0"/>
              <a:t>kokonaistilauskanta</a:t>
            </a:r>
            <a:r>
              <a:rPr lang="fi-FI" sz="1800" dirty="0"/>
              <a:t> euroina (alv 0 %) ja kappaleina. </a:t>
            </a:r>
          </a:p>
          <a:p>
            <a:pPr marR="0" lvl="1">
              <a:buClrTx/>
            </a:pPr>
            <a:r>
              <a:rPr lang="fi-FI" sz="1800" dirty="0"/>
              <a:t>Kauppasopimukseen liittyvät ehdot eivät vaikuta, vaan koko tilauskanta tilastoidaan. </a:t>
            </a:r>
          </a:p>
          <a:p>
            <a:pPr marR="0" lvl="1">
              <a:buClrTx/>
            </a:pPr>
            <a:r>
              <a:rPr lang="fi-FI" sz="1800" dirty="0"/>
              <a:t>Jo ilmoitettujen talotoimitusten osia/osatoimituksia ei ilmoiteta tilauskantaan.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ABC6E5-36CC-46A3-99F5-8A1D393E1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17.7.2024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A3ED15A-B198-47CF-BFD0-309CA10C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17" name="Alatunnisteen paikkamerkki 16">
            <a:extLst>
              <a:ext uri="{FF2B5EF4-FFF2-40B4-BE49-F238E27FC236}">
                <a16:creationId xmlns:a16="http://schemas.microsoft.com/office/drawing/2014/main" id="{E93B486F-0585-9739-52D2-8BB8BD70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6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ACEEF32-E1C2-44E8-8D05-343B382B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152088"/>
            <a:ext cx="10106024" cy="52278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2800" i="1" dirty="0">
                <a:solidFill>
                  <a:schemeClr val="accent1"/>
                </a:solidFill>
              </a:rPr>
              <a:t>Omakoti- ja paritalot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600" u="sng" dirty="0"/>
              <a:t>Uudet kaupat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PTT:n jäsenyritykset tekivät Q2:lla 485 uutta omakoti- ja paritalon kauppaa (</a:t>
            </a:r>
            <a:r>
              <a:rPr lang="fi-FI" sz="1600" dirty="0">
                <a:solidFill>
                  <a:srgbClr val="0070C0"/>
                </a:solidFill>
              </a:rPr>
              <a:t>-7 %</a:t>
            </a:r>
            <a:r>
              <a:rPr lang="fi-FI" sz="16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Uusien kauppojen yhteenlaskettu arvo oli</a:t>
            </a:r>
            <a:r>
              <a:rPr lang="fi-FI" sz="1600" dirty="0">
                <a:solidFill>
                  <a:srgbClr val="FF0000"/>
                </a:solidFill>
              </a:rPr>
              <a:t> </a:t>
            </a:r>
            <a:r>
              <a:rPr lang="fi-FI" sz="1600" dirty="0"/>
              <a:t>73,8 M€ (</a:t>
            </a:r>
            <a:r>
              <a:rPr lang="fi-FI" sz="1600" dirty="0">
                <a:solidFill>
                  <a:srgbClr val="0070C0"/>
                </a:solidFill>
              </a:rPr>
              <a:t>-8 %</a:t>
            </a:r>
            <a:r>
              <a:rPr lang="fi-FI" sz="16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Uusien kauppojen keskimääräinen arvo oli 152 000 €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600" u="sng" dirty="0"/>
              <a:t>Toimitukset asiakkaille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PTT:n jäsenyritykset toimittivat Q2:lla asiakkaille 413 omakoti- ja paritaloasuntoa (</a:t>
            </a:r>
            <a:r>
              <a:rPr lang="fi-FI" sz="1600" dirty="0">
                <a:solidFill>
                  <a:srgbClr val="0070C0"/>
                </a:solidFill>
              </a:rPr>
              <a:t>-27 %</a:t>
            </a:r>
            <a:r>
              <a:rPr lang="fi-FI" sz="16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Toimitusten yhteenlaskettu arvo oli 58,5 M€ (</a:t>
            </a:r>
            <a:r>
              <a:rPr lang="fi-FI" sz="1600" dirty="0">
                <a:solidFill>
                  <a:srgbClr val="0070C0"/>
                </a:solidFill>
              </a:rPr>
              <a:t>-27 %</a:t>
            </a:r>
            <a:r>
              <a:rPr lang="fi-FI" sz="1600" dirty="0"/>
              <a:t>)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Toimitusten keskimääräinen arvo oli 142 000 €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600" u="sng" dirty="0"/>
              <a:t>Tilauskanta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Tilauskannassa oli Q2:n lopussa 1 086 omakoti- ja paritaloasuntoa </a:t>
            </a:r>
          </a:p>
          <a:p>
            <a:pPr>
              <a:spcBef>
                <a:spcPts val="480"/>
              </a:spcBef>
            </a:pPr>
            <a:r>
              <a:rPr lang="fi-FI" sz="1600" dirty="0"/>
              <a:t>Omakoti- ja paritalojen tilauskanta pieneni </a:t>
            </a:r>
            <a:r>
              <a:rPr lang="fi-FI" sz="1600" dirty="0">
                <a:solidFill>
                  <a:srgbClr val="0070C0"/>
                </a:solidFill>
              </a:rPr>
              <a:t>-9 % </a:t>
            </a:r>
            <a:r>
              <a:rPr lang="fi-FI" sz="1600" dirty="0"/>
              <a:t>Q2:n aikana, ja oli -</a:t>
            </a:r>
            <a:r>
              <a:rPr lang="fi-FI" sz="1600" dirty="0">
                <a:solidFill>
                  <a:srgbClr val="0070C0"/>
                </a:solidFill>
              </a:rPr>
              <a:t>14 %</a:t>
            </a:r>
            <a:r>
              <a:rPr lang="fi-FI" sz="1600" dirty="0"/>
              <a:t> pienempi kuin vuotta aiemmin.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fi-FI" sz="1600" u="sng" dirty="0"/>
              <a:t>Näkymät vuodenvaihteessa</a:t>
            </a:r>
          </a:p>
          <a:p>
            <a:r>
              <a:rPr lang="fi-FI" sz="1800" dirty="0"/>
              <a:t>Toimialan suhdanneodotukset nousivat ennätyslukemiin:</a:t>
            </a:r>
            <a:r>
              <a:rPr lang="fi-FI" sz="1800" dirty="0">
                <a:highlight>
                  <a:srgbClr val="FF0000"/>
                </a:highlight>
              </a:rPr>
              <a:t> </a:t>
            </a:r>
          </a:p>
          <a:p>
            <a:pPr lvl="1"/>
            <a:r>
              <a:rPr lang="fi-FI" sz="1800" dirty="0"/>
              <a:t>3 kk:n saldoluku 67</a:t>
            </a:r>
          </a:p>
          <a:p>
            <a:pPr lvl="1"/>
            <a:r>
              <a:rPr lang="fi-FI" sz="1800" dirty="0"/>
              <a:t>6 kk:n saldoluku 97 </a:t>
            </a:r>
            <a:r>
              <a:rPr lang="fi-FI" sz="1800" dirty="0">
                <a:sym typeface="Wingdings" panose="05000000000000000000" pitchFamily="2" charset="2"/>
              </a:rPr>
              <a:t> jäsenyrityksillä on hyvin yksimielinen arvio suhdanteen kääntymisestä</a:t>
            </a:r>
            <a:endParaRPr lang="fi-FI" sz="1800" dirty="0"/>
          </a:p>
          <a:p>
            <a:pPr lvl="1"/>
            <a:endParaRPr lang="fi-FI" sz="1600" dirty="0"/>
          </a:p>
          <a:p>
            <a:pPr marL="361950" lvl="1" indent="0">
              <a:spcBef>
                <a:spcPts val="480"/>
              </a:spcBef>
              <a:buNone/>
            </a:pPr>
            <a:endParaRPr lang="fi-FI" sz="160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B894273-413A-4A70-B299-A9F77C88F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400" dirty="0"/>
              <a:t>2Q2024 pähkinänkuoressa</a:t>
            </a:r>
            <a:br>
              <a:rPr lang="fi-FI" sz="4400" dirty="0"/>
            </a:br>
            <a:endParaRPr lang="fi-FI" sz="4400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FACAB5D-68DA-4587-93F0-72DC0FC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17.7.2024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074DE05-135D-475B-9058-DD0F98C4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B982A4-0843-0657-B616-93CF7CC8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868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894273-413A-4A70-B299-A9F77C88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405410" cy="79208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8CC83C"/>
              </a:buClr>
              <a:buSzTx/>
              <a:buFont typeface="Arial" charset="0"/>
              <a:buNone/>
              <a:tabLst/>
              <a:defRPr/>
            </a:pPr>
            <a:r>
              <a:rPr lang="fi-FI" sz="3600" dirty="0"/>
              <a:t>PTT:</a:t>
            </a:r>
            <a:r>
              <a:rPr lang="fi-FI" sz="3600"/>
              <a:t>n jäsenyritysten </a:t>
            </a:r>
            <a:r>
              <a:rPr lang="fi-FI" sz="3600" dirty="0"/>
              <a:t>avainluvut</a:t>
            </a:r>
            <a:br>
              <a:rPr kumimoji="0" lang="fi-FI" sz="2800" b="0" i="1" u="none" strike="noStrike" kern="1200" cap="none" spc="0" normalizeH="0" baseline="0" noProof="0" dirty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br>
              <a:rPr lang="fi-FI" sz="3600" dirty="0"/>
            </a:br>
            <a:endParaRPr lang="fi-FI" sz="3600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ACEEF32-E1C2-44E8-8D05-343B382B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152089"/>
            <a:ext cx="9839803" cy="45186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8CC83C"/>
              </a:buClr>
              <a:buSzTx/>
              <a:buFont typeface="Arial" charset="0"/>
              <a:buNone/>
              <a:tabLst/>
              <a:defRPr/>
            </a:pPr>
            <a:r>
              <a:rPr kumimoji="0" lang="fi-FI" sz="2800" b="0" i="1" u="none" strike="noStrike" kern="1200" cap="none" spc="0" normalizeH="0" baseline="0" noProof="0" dirty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Omakoti- ja paritalot</a:t>
            </a:r>
          </a:p>
          <a:p>
            <a:pPr marL="0" indent="0">
              <a:spcBef>
                <a:spcPts val="0"/>
              </a:spcBef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1600" u="sng" dirty="0">
              <a:sym typeface="Wingdings" panose="05000000000000000000" pitchFamily="2" charset="2"/>
            </a:endParaRPr>
          </a:p>
          <a:p>
            <a:pPr marL="361950" lvl="1" indent="0">
              <a:buNone/>
            </a:pPr>
            <a:endParaRPr lang="fi-FI" sz="1600" dirty="0">
              <a:sym typeface="Wingdings" panose="05000000000000000000" pitchFamily="2" charset="2"/>
            </a:endParaRPr>
          </a:p>
          <a:p>
            <a:endParaRPr lang="fi-FI" sz="1800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FACAB5D-68DA-4587-93F0-72DC0FC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8CC83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11.7.2024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8CC83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15C7630-EDB4-411C-8119-83E57D8C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D4F711-C87F-45F6-8F4D-1E73ECD059FE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912D484-6106-324F-16AC-22627E4B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Laaja yhteenveto jäsenyrityksille 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5399A7A3-4792-D66D-6380-96BE043DB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892287"/>
              </p:ext>
            </p:extLst>
          </p:nvPr>
        </p:nvGraphicFramePr>
        <p:xfrm>
          <a:off x="930664" y="2313013"/>
          <a:ext cx="7615004" cy="1506641"/>
        </p:xfrm>
        <a:graphic>
          <a:graphicData uri="http://schemas.openxmlformats.org/drawingml/2006/table">
            <a:tbl>
              <a:tblPr/>
              <a:tblGrid>
                <a:gridCol w="2848644">
                  <a:extLst>
                    <a:ext uri="{9D8B030D-6E8A-4147-A177-3AD203B41FA5}">
                      <a16:colId xmlns:a16="http://schemas.microsoft.com/office/drawing/2014/main" val="373700698"/>
                    </a:ext>
                  </a:extLst>
                </a:gridCol>
                <a:gridCol w="1191590">
                  <a:extLst>
                    <a:ext uri="{9D8B030D-6E8A-4147-A177-3AD203B41FA5}">
                      <a16:colId xmlns:a16="http://schemas.microsoft.com/office/drawing/2014/main" val="2036956270"/>
                    </a:ext>
                  </a:extLst>
                </a:gridCol>
                <a:gridCol w="1191590">
                  <a:extLst>
                    <a:ext uri="{9D8B030D-6E8A-4147-A177-3AD203B41FA5}">
                      <a16:colId xmlns:a16="http://schemas.microsoft.com/office/drawing/2014/main" val="4257523067"/>
                    </a:ext>
                  </a:extLst>
                </a:gridCol>
                <a:gridCol w="1191590">
                  <a:extLst>
                    <a:ext uri="{9D8B030D-6E8A-4147-A177-3AD203B41FA5}">
                      <a16:colId xmlns:a16="http://schemas.microsoft.com/office/drawing/2014/main" val="2417726493"/>
                    </a:ext>
                  </a:extLst>
                </a:gridCol>
                <a:gridCol w="1191590">
                  <a:extLst>
                    <a:ext uri="{9D8B030D-6E8A-4147-A177-3AD203B41FA5}">
                      <a16:colId xmlns:a16="http://schemas.microsoft.com/office/drawing/2014/main" val="389854003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l" fontAlgn="b"/>
                      <a:endParaRPr lang="fi-FI" sz="2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955948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algn="l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2Q2024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Muutos*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Muutos*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73303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Myynti / uudet kaupat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-7 %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-8 %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839170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Talotoimitukset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kern="1200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-32 %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135265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Tilauskanta (kpl)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-14 %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8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98673"/>
                  </a:ext>
                </a:extLst>
              </a:tr>
            </a:tbl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7DF47EAE-F8A9-2F14-DCE8-59E2CBFC77DF}"/>
              </a:ext>
            </a:extLst>
          </p:cNvPr>
          <p:cNvSpPr txBox="1"/>
          <p:nvPr/>
        </p:nvSpPr>
        <p:spPr>
          <a:xfrm>
            <a:off x="5279900" y="5351678"/>
            <a:ext cx="2880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*Muutos verrattuna vastaavaan ajanjaksoon vuotta aiemmin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Käsinkirjoitus 17">
                <a:extLst>
                  <a:ext uri="{FF2B5EF4-FFF2-40B4-BE49-F238E27FC236}">
                    <a16:creationId xmlns:a16="http://schemas.microsoft.com/office/drawing/2014/main" id="{41DBA2E8-DE88-917C-65C9-5A8A243C1266}"/>
                  </a:ext>
                </a:extLst>
              </p14:cNvPr>
              <p14:cNvContentPartPr/>
              <p14:nvPr/>
            </p14:nvContentPartPr>
            <p14:xfrm>
              <a:off x="5448322" y="3402932"/>
              <a:ext cx="360" cy="360"/>
            </p14:xfrm>
          </p:contentPart>
        </mc:Choice>
        <mc:Fallback xmlns="">
          <p:pic>
            <p:nvPicPr>
              <p:cNvPr id="18" name="Käsinkirjoitus 17">
                <a:extLst>
                  <a:ext uri="{FF2B5EF4-FFF2-40B4-BE49-F238E27FC236}">
                    <a16:creationId xmlns:a16="http://schemas.microsoft.com/office/drawing/2014/main" id="{41DBA2E8-DE88-917C-65C9-5A8A243C12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9322" y="339429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" name="Käsinkirjoitus 18">
                <a:extLst>
                  <a:ext uri="{FF2B5EF4-FFF2-40B4-BE49-F238E27FC236}">
                    <a16:creationId xmlns:a16="http://schemas.microsoft.com/office/drawing/2014/main" id="{12848AFC-EABC-438B-11DF-1E688F67BD8A}"/>
                  </a:ext>
                </a:extLst>
              </p14:cNvPr>
              <p14:cNvContentPartPr/>
              <p14:nvPr/>
            </p14:nvContentPartPr>
            <p14:xfrm>
              <a:off x="3968362" y="3252092"/>
              <a:ext cx="360" cy="360"/>
            </p14:xfrm>
          </p:contentPart>
        </mc:Choice>
        <mc:Fallback xmlns="">
          <p:pic>
            <p:nvPicPr>
              <p:cNvPr id="19" name="Käsinkirjoitus 18">
                <a:extLst>
                  <a:ext uri="{FF2B5EF4-FFF2-40B4-BE49-F238E27FC236}">
                    <a16:creationId xmlns:a16="http://schemas.microsoft.com/office/drawing/2014/main" id="{12848AFC-EABC-438B-11DF-1E688F67BD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59362" y="324345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Käsinkirjoitus 19">
                <a:extLst>
                  <a:ext uri="{FF2B5EF4-FFF2-40B4-BE49-F238E27FC236}">
                    <a16:creationId xmlns:a16="http://schemas.microsoft.com/office/drawing/2014/main" id="{0E5F912D-3B38-7498-40E5-06C61EE6C874}"/>
                  </a:ext>
                </a:extLst>
              </p14:cNvPr>
              <p14:cNvContentPartPr/>
              <p14:nvPr/>
            </p14:nvContentPartPr>
            <p14:xfrm>
              <a:off x="3280402" y="2921972"/>
              <a:ext cx="360" cy="360"/>
            </p14:xfrm>
          </p:contentPart>
        </mc:Choice>
        <mc:Fallback xmlns="">
          <p:pic>
            <p:nvPicPr>
              <p:cNvPr id="20" name="Käsinkirjoitus 19">
                <a:extLst>
                  <a:ext uri="{FF2B5EF4-FFF2-40B4-BE49-F238E27FC236}">
                    <a16:creationId xmlns:a16="http://schemas.microsoft.com/office/drawing/2014/main" id="{0E5F912D-3B38-7498-40E5-06C61EE6C8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1762" y="291297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1" name="Käsinkirjoitus 20">
                <a:extLst>
                  <a:ext uri="{FF2B5EF4-FFF2-40B4-BE49-F238E27FC236}">
                    <a16:creationId xmlns:a16="http://schemas.microsoft.com/office/drawing/2014/main" id="{FF64C1D5-A9CB-E8EA-5A95-F8980079CF95}"/>
                  </a:ext>
                </a:extLst>
              </p14:cNvPr>
              <p14:cNvContentPartPr/>
              <p14:nvPr/>
            </p14:nvContentPartPr>
            <p14:xfrm>
              <a:off x="2177362" y="2460092"/>
              <a:ext cx="360" cy="360"/>
            </p14:xfrm>
          </p:contentPart>
        </mc:Choice>
        <mc:Fallback xmlns="">
          <p:pic>
            <p:nvPicPr>
              <p:cNvPr id="21" name="Käsinkirjoitus 20">
                <a:extLst>
                  <a:ext uri="{FF2B5EF4-FFF2-40B4-BE49-F238E27FC236}">
                    <a16:creationId xmlns:a16="http://schemas.microsoft.com/office/drawing/2014/main" id="{FF64C1D5-A9CB-E8EA-5A95-F8980079CF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8722" y="24514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720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7368" y="331425"/>
            <a:ext cx="10306050" cy="792088"/>
          </a:xfrm>
        </p:spPr>
        <p:txBody>
          <a:bodyPr/>
          <a:lstStyle/>
          <a:p>
            <a:r>
              <a:rPr lang="fi-FI" sz="3600" dirty="0"/>
              <a:t>Suhdanneodotukset 2Q2024:n jälkeen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245985"/>
              </p:ext>
            </p:extLst>
          </p:nvPr>
        </p:nvGraphicFramePr>
        <p:xfrm>
          <a:off x="577453" y="1661851"/>
          <a:ext cx="9515475" cy="457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C6C460-DF8A-499F-9755-C375A28D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17.7.2024</a:t>
            </a:r>
            <a:endParaRPr lang="fi-FI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 rot="16200000">
            <a:off x="-11587" y="3610561"/>
            <a:ext cx="9915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fi-FI" sz="16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Saldoluku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FD16386-78A5-4B70-BCCA-9F4E20052774}"/>
              </a:ext>
            </a:extLst>
          </p:cNvPr>
          <p:cNvSpPr txBox="1"/>
          <p:nvPr/>
        </p:nvSpPr>
        <p:spPr>
          <a:xfrm>
            <a:off x="517236" y="1007098"/>
            <a:ext cx="9894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Suhdanneodotusten saldoluvut tapissa - PTT:n jäsenyrityksillä on hyvin yksimielinen näkemys siitä, että suhdanne muuttuu parempaan suuntaan toisen vuosipuoliskon aikana.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1F93E6F-814C-4E5C-9714-926769AD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1082074-DFA3-14D3-19A5-9F957366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763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999" y="288493"/>
            <a:ext cx="11441475" cy="792088"/>
          </a:xfrm>
        </p:spPr>
        <p:txBody>
          <a:bodyPr/>
          <a:lstStyle/>
          <a:p>
            <a:r>
              <a:rPr lang="fi-FI" sz="4000" u="sng"/>
              <a:t>Omakoti- ja paritalojen </a:t>
            </a:r>
            <a:r>
              <a:rPr lang="fi-FI" sz="4000"/>
              <a:t>kumulatiivinen myynti (kpl)</a:t>
            </a:r>
            <a:br>
              <a:rPr lang="fi-FI" sz="4000"/>
            </a:br>
            <a:endParaRPr lang="fi-FI" sz="400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732731"/>
              </p:ext>
            </p:extLst>
          </p:nvPr>
        </p:nvGraphicFramePr>
        <p:xfrm>
          <a:off x="444041" y="1963760"/>
          <a:ext cx="11303918" cy="441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906A68D-3E8C-472A-8F62-8E316C04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17.7.2024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F004C55-ED7F-4FC2-8848-56EEFB8C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4E9F17-983F-F9E7-98FE-6CFEC950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84D18A3A-6BF2-626A-DA65-171C8B7EB725}"/>
              </a:ext>
            </a:extLst>
          </p:cNvPr>
          <p:cNvGrpSpPr/>
          <p:nvPr/>
        </p:nvGrpSpPr>
        <p:grpSpPr>
          <a:xfrm>
            <a:off x="497557" y="1021960"/>
            <a:ext cx="4457846" cy="1028783"/>
            <a:chOff x="497557" y="1021960"/>
            <a:chExt cx="4457846" cy="1028783"/>
          </a:xfrm>
        </p:grpSpPr>
        <p:grpSp>
          <p:nvGrpSpPr>
            <p:cNvPr id="8" name="Ryhmä 7">
              <a:extLst>
                <a:ext uri="{FF2B5EF4-FFF2-40B4-BE49-F238E27FC236}">
                  <a16:creationId xmlns:a16="http://schemas.microsoft.com/office/drawing/2014/main" id="{39DA93C6-7331-9063-1942-9A5B43D9DF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01396" y="1021960"/>
              <a:ext cx="1399208" cy="1028783"/>
              <a:chOff x="9033934" y="1593031"/>
              <a:chExt cx="2320930" cy="1706488"/>
            </a:xfrm>
            <a:solidFill>
              <a:schemeClr val="accent3"/>
            </a:solidFill>
          </p:grpSpPr>
          <p:pic>
            <p:nvPicPr>
              <p:cNvPr id="15" name="Kuva 14" descr="Talo tasaisella täytöllä">
                <a:extLst>
                  <a:ext uri="{FF2B5EF4-FFF2-40B4-BE49-F238E27FC236}">
                    <a16:creationId xmlns:a16="http://schemas.microsoft.com/office/drawing/2014/main" id="{A8FFD5C4-315B-F307-A2AC-ECBC312E29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33934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Kuva 15" descr="Talo tasaisella täytöllä">
                <a:extLst>
                  <a:ext uri="{FF2B5EF4-FFF2-40B4-BE49-F238E27FC236}">
                    <a16:creationId xmlns:a16="http://schemas.microsoft.com/office/drawing/2014/main" id="{4B7A416F-8FF7-0DA6-4F91-D5A9B47962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965799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Kuva 16" descr="Talo tasaisella täytöllä">
                <a:extLst>
                  <a:ext uri="{FF2B5EF4-FFF2-40B4-BE49-F238E27FC236}">
                    <a16:creationId xmlns:a16="http://schemas.microsoft.com/office/drawing/2014/main" id="{19DE7692-FC47-D614-276B-CFCBA153EF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508599" y="2385119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8" name="Kuva 17" descr="Talo tasaisella täytöllä">
                <a:extLst>
                  <a:ext uri="{FF2B5EF4-FFF2-40B4-BE49-F238E27FC236}">
                    <a16:creationId xmlns:a16="http://schemas.microsoft.com/office/drawing/2014/main" id="{981D5B28-8633-8F83-548E-968C401507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440464" y="2385119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9" name="Ryhmä 8">
              <a:extLst>
                <a:ext uri="{FF2B5EF4-FFF2-40B4-BE49-F238E27FC236}">
                  <a16:creationId xmlns:a16="http://schemas.microsoft.com/office/drawing/2014/main" id="{B892C203-B1B1-464C-EE70-803F0FAF5E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38675" y="1021960"/>
              <a:ext cx="1316728" cy="1028783"/>
              <a:chOff x="9129372" y="1406569"/>
              <a:chExt cx="2196256" cy="1715974"/>
            </a:xfrm>
            <a:solidFill>
              <a:schemeClr val="accent2"/>
            </a:solidFill>
          </p:grpSpPr>
          <p:pic>
            <p:nvPicPr>
              <p:cNvPr id="13" name="Kuva 12" descr="Rakennus työntekijä mies tasaisella täytöllä">
                <a:extLst>
                  <a:ext uri="{FF2B5EF4-FFF2-40B4-BE49-F238E27FC236}">
                    <a16:creationId xmlns:a16="http://schemas.microsoft.com/office/drawing/2014/main" id="{92F146A6-A634-6AAB-C008-36ABE82D78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768408" y="1565323"/>
                <a:ext cx="1557220" cy="1557220"/>
              </a:xfrm>
              <a:prstGeom prst="rect">
                <a:avLst/>
              </a:prstGeom>
            </p:spPr>
          </p:pic>
          <p:pic>
            <p:nvPicPr>
              <p:cNvPr id="14" name="Kuva 13" descr="Talo tasaisella täytöllä">
                <a:extLst>
                  <a:ext uri="{FF2B5EF4-FFF2-40B4-BE49-F238E27FC236}">
                    <a16:creationId xmlns:a16="http://schemas.microsoft.com/office/drawing/2014/main" id="{88825743-8645-132F-1FF8-C8BA97A03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9129372" y="1406569"/>
                <a:ext cx="1143092" cy="1143092"/>
              </a:xfrm>
              <a:prstGeom prst="rect">
                <a:avLst/>
              </a:prstGeom>
            </p:spPr>
          </p:pic>
        </p:grpSp>
        <p:grpSp>
          <p:nvGrpSpPr>
            <p:cNvPr id="10" name="Ryhmä 9">
              <a:extLst>
                <a:ext uri="{FF2B5EF4-FFF2-40B4-BE49-F238E27FC236}">
                  <a16:creationId xmlns:a16="http://schemas.microsoft.com/office/drawing/2014/main" id="{98010103-CD1C-A0A1-7E41-DFD564A75E9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7557" y="1025307"/>
              <a:ext cx="1350203" cy="857319"/>
              <a:chOff x="9653013" y="1658953"/>
              <a:chExt cx="1800270" cy="1143092"/>
            </a:xfrm>
          </p:grpSpPr>
          <p:pic>
            <p:nvPicPr>
              <p:cNvPr id="11" name="Kuva 10" descr="Perhe ja tyttö tasaisella täytöllä">
                <a:extLst>
                  <a:ext uri="{FF2B5EF4-FFF2-40B4-BE49-F238E27FC236}">
                    <a16:creationId xmlns:a16="http://schemas.microsoft.com/office/drawing/2014/main" id="{2AE1BFC6-2725-0332-AE10-08CAE6FA77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0767483" y="2009508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2" name="Kuva 11" descr="Talo tasaisella täytöllä">
                <a:extLst>
                  <a:ext uri="{FF2B5EF4-FFF2-40B4-BE49-F238E27FC236}">
                    <a16:creationId xmlns:a16="http://schemas.microsoft.com/office/drawing/2014/main" id="{572D05C3-62F6-AEA1-C1AE-935E848E55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9653013" y="1658953"/>
                <a:ext cx="1143092" cy="114309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6241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1394106" cy="792088"/>
          </a:xfrm>
        </p:spPr>
        <p:txBody>
          <a:bodyPr/>
          <a:lstStyle/>
          <a:p>
            <a:r>
              <a:rPr lang="fi-FI" sz="3800" u="sng" dirty="0"/>
              <a:t>Omakoti- ja paritalojen </a:t>
            </a:r>
            <a:r>
              <a:rPr lang="fi-FI" sz="3800" dirty="0"/>
              <a:t>toimitukset kumulatiivisesti (kpl)</a:t>
            </a:r>
            <a:br>
              <a:rPr lang="fi-FI" sz="3800" dirty="0"/>
            </a:br>
            <a:endParaRPr lang="fi-FI" sz="3800" dirty="0">
              <a:solidFill>
                <a:schemeClr val="tx2"/>
              </a:solidFill>
            </a:endParaRPr>
          </a:p>
        </p:txBody>
      </p:sp>
      <p:graphicFrame>
        <p:nvGraphicFramePr>
          <p:cNvPr id="6" name="Kaavio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557795"/>
              </p:ext>
            </p:extLst>
          </p:nvPr>
        </p:nvGraphicFramePr>
        <p:xfrm>
          <a:off x="407368" y="1994353"/>
          <a:ext cx="11394107" cy="436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906A68D-3E8C-472A-8F62-8E316C04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17.7.2024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D5A23DE-EDBD-41DD-B881-4DBF7705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0113BCCE-07BD-120F-E57D-25087E5B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E04F697A-95EC-1709-7109-E78221A6B7A0}"/>
              </a:ext>
            </a:extLst>
          </p:cNvPr>
          <p:cNvGrpSpPr/>
          <p:nvPr/>
        </p:nvGrpSpPr>
        <p:grpSpPr>
          <a:xfrm>
            <a:off x="497557" y="1021960"/>
            <a:ext cx="4457846" cy="1028783"/>
            <a:chOff x="497557" y="1021960"/>
            <a:chExt cx="4457846" cy="1028783"/>
          </a:xfrm>
        </p:grpSpPr>
        <p:grpSp>
          <p:nvGrpSpPr>
            <p:cNvPr id="10" name="Ryhmä 9">
              <a:extLst>
                <a:ext uri="{FF2B5EF4-FFF2-40B4-BE49-F238E27FC236}">
                  <a16:creationId xmlns:a16="http://schemas.microsoft.com/office/drawing/2014/main" id="{A6E9732B-4223-6445-B834-440D03EE33F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01396" y="1021960"/>
              <a:ext cx="1399208" cy="1028783"/>
              <a:chOff x="9033934" y="1593031"/>
              <a:chExt cx="2320930" cy="1706488"/>
            </a:xfrm>
            <a:solidFill>
              <a:schemeClr val="accent3"/>
            </a:solidFill>
          </p:grpSpPr>
          <p:pic>
            <p:nvPicPr>
              <p:cNvPr id="18" name="Kuva 17" descr="Talo tasaisella täytöllä">
                <a:extLst>
                  <a:ext uri="{FF2B5EF4-FFF2-40B4-BE49-F238E27FC236}">
                    <a16:creationId xmlns:a16="http://schemas.microsoft.com/office/drawing/2014/main" id="{3C89E389-1974-0C04-40DC-51D9356581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33934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9" name="Kuva 18" descr="Talo tasaisella täytöllä">
                <a:extLst>
                  <a:ext uri="{FF2B5EF4-FFF2-40B4-BE49-F238E27FC236}">
                    <a16:creationId xmlns:a16="http://schemas.microsoft.com/office/drawing/2014/main" id="{6C374DFD-5F55-5323-1548-5F39F3B3E6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965799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0" name="Kuva 19" descr="Talo tasaisella täytöllä">
                <a:extLst>
                  <a:ext uri="{FF2B5EF4-FFF2-40B4-BE49-F238E27FC236}">
                    <a16:creationId xmlns:a16="http://schemas.microsoft.com/office/drawing/2014/main" id="{352E407B-360B-A73E-6B88-10591157DD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508599" y="2385119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Kuva 20" descr="Talo tasaisella täytöllä">
                <a:extLst>
                  <a:ext uri="{FF2B5EF4-FFF2-40B4-BE49-F238E27FC236}">
                    <a16:creationId xmlns:a16="http://schemas.microsoft.com/office/drawing/2014/main" id="{AAD8FF84-456E-FEE1-4AE8-A3BDBC7FB1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440464" y="2385119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2" name="Ryhmä 11">
              <a:extLst>
                <a:ext uri="{FF2B5EF4-FFF2-40B4-BE49-F238E27FC236}">
                  <a16:creationId xmlns:a16="http://schemas.microsoft.com/office/drawing/2014/main" id="{061B8D9D-BB34-5EBD-AA26-20C3B652125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38675" y="1021960"/>
              <a:ext cx="1316728" cy="1028783"/>
              <a:chOff x="9129372" y="1406569"/>
              <a:chExt cx="2196256" cy="1715974"/>
            </a:xfrm>
            <a:solidFill>
              <a:schemeClr val="accent2"/>
            </a:solidFill>
          </p:grpSpPr>
          <p:pic>
            <p:nvPicPr>
              <p:cNvPr id="16" name="Kuva 15" descr="Rakennus työntekijä mies tasaisella täytöllä">
                <a:extLst>
                  <a:ext uri="{FF2B5EF4-FFF2-40B4-BE49-F238E27FC236}">
                    <a16:creationId xmlns:a16="http://schemas.microsoft.com/office/drawing/2014/main" id="{A505FDCD-C713-992B-9678-B9E0FA326C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768408" y="1565323"/>
                <a:ext cx="1557220" cy="1557220"/>
              </a:xfrm>
              <a:prstGeom prst="rect">
                <a:avLst/>
              </a:prstGeom>
            </p:spPr>
          </p:pic>
          <p:pic>
            <p:nvPicPr>
              <p:cNvPr id="17" name="Kuva 16" descr="Talo tasaisella täytöllä">
                <a:extLst>
                  <a:ext uri="{FF2B5EF4-FFF2-40B4-BE49-F238E27FC236}">
                    <a16:creationId xmlns:a16="http://schemas.microsoft.com/office/drawing/2014/main" id="{97421169-A29A-6FD2-3C8F-116FCAA5CA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9129372" y="1406569"/>
                <a:ext cx="1143092" cy="1143092"/>
              </a:xfrm>
              <a:prstGeom prst="rect">
                <a:avLst/>
              </a:prstGeom>
            </p:spPr>
          </p:pic>
        </p:grpSp>
        <p:grpSp>
          <p:nvGrpSpPr>
            <p:cNvPr id="13" name="Ryhmä 12">
              <a:extLst>
                <a:ext uri="{FF2B5EF4-FFF2-40B4-BE49-F238E27FC236}">
                  <a16:creationId xmlns:a16="http://schemas.microsoft.com/office/drawing/2014/main" id="{E7C1CDD9-A87F-606F-094B-024622E955A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7557" y="1025307"/>
              <a:ext cx="1350203" cy="857319"/>
              <a:chOff x="9653013" y="1658953"/>
              <a:chExt cx="1800270" cy="1143092"/>
            </a:xfrm>
          </p:grpSpPr>
          <p:pic>
            <p:nvPicPr>
              <p:cNvPr id="14" name="Kuva 13" descr="Perhe ja tyttö tasaisella täytöllä">
                <a:extLst>
                  <a:ext uri="{FF2B5EF4-FFF2-40B4-BE49-F238E27FC236}">
                    <a16:creationId xmlns:a16="http://schemas.microsoft.com/office/drawing/2014/main" id="{1A7CB487-49E6-D273-8F26-5F4AACD99F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0767483" y="2009508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5" name="Kuva 14" descr="Talo tasaisella täytöllä">
                <a:extLst>
                  <a:ext uri="{FF2B5EF4-FFF2-40B4-BE49-F238E27FC236}">
                    <a16:creationId xmlns:a16="http://schemas.microsoft.com/office/drawing/2014/main" id="{1CA04C82-F6C2-EB40-1377-5D1D8046CB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9653013" y="1658953"/>
                <a:ext cx="1143092" cy="114309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1501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400" u="sng" dirty="0"/>
              <a:t>Omakoti- ja paritalojen </a:t>
            </a:r>
            <a:r>
              <a:rPr lang="fi-FI" sz="4400" dirty="0"/>
              <a:t>tilauskanta</a:t>
            </a:r>
            <a:br>
              <a:rPr lang="fi-FI" sz="4000" dirty="0"/>
            </a:br>
            <a:endParaRPr lang="fi-FI" sz="2000" dirty="0">
              <a:solidFill>
                <a:schemeClr val="tx2"/>
              </a:solidFill>
            </a:endParaRPr>
          </a:p>
        </p:txBody>
      </p:sp>
      <p:graphicFrame>
        <p:nvGraphicFramePr>
          <p:cNvPr id="10" name="Sisällön paikkamerkk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686751"/>
              </p:ext>
            </p:extLst>
          </p:nvPr>
        </p:nvGraphicFramePr>
        <p:xfrm>
          <a:off x="244419" y="1573220"/>
          <a:ext cx="11690804" cy="50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8DCFF5E-1ABA-45A6-841A-EA6339D8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17.7.2024</a:t>
            </a:r>
            <a:endParaRPr lang="fi-FI" dirty="0"/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D6B24D5D-8DBC-47E1-B1C5-9DF6F34ECA4B}"/>
              </a:ext>
            </a:extLst>
          </p:cNvPr>
          <p:cNvSpPr txBox="1"/>
          <p:nvPr/>
        </p:nvSpPr>
        <p:spPr>
          <a:xfrm>
            <a:off x="6102180" y="1217798"/>
            <a:ext cx="57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+mn-lt"/>
              </a:rPr>
              <a:t>Kuluttajarakentaminen, B2C ja B2B yhteensä. </a:t>
            </a:r>
          </a:p>
          <a:p>
            <a:r>
              <a:rPr lang="fi-FI" sz="1600" dirty="0">
                <a:latin typeface="+mn-lt"/>
              </a:rPr>
              <a:t>Omakoti- ja paritalot kattavat 80 % tilauskannan arvosta.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6C2AF6F-9DC5-4DE7-8950-0FC6723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4F711-C87F-45F6-8F4D-1E73ECD059FE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929BE8-AC64-494C-5175-3FE42E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Laaja yhteenveto jäsenyrityksille </a:t>
            </a:r>
            <a:endParaRPr lang="fi-FI" dirty="0"/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A0F2F562-8AAA-759A-1151-09F03BBA5349}"/>
              </a:ext>
            </a:extLst>
          </p:cNvPr>
          <p:cNvGrpSpPr/>
          <p:nvPr/>
        </p:nvGrpSpPr>
        <p:grpSpPr>
          <a:xfrm>
            <a:off x="497557" y="1021960"/>
            <a:ext cx="4457846" cy="1028783"/>
            <a:chOff x="497557" y="1021960"/>
            <a:chExt cx="4457846" cy="1028783"/>
          </a:xfrm>
        </p:grpSpPr>
        <p:grpSp>
          <p:nvGrpSpPr>
            <p:cNvPr id="7" name="Ryhmä 6">
              <a:extLst>
                <a:ext uri="{FF2B5EF4-FFF2-40B4-BE49-F238E27FC236}">
                  <a16:creationId xmlns:a16="http://schemas.microsoft.com/office/drawing/2014/main" id="{D6DE0194-83D1-C9AE-BE15-7BE0971C037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01396" y="1021960"/>
              <a:ext cx="1399208" cy="1028783"/>
              <a:chOff x="9033934" y="1593031"/>
              <a:chExt cx="2320930" cy="1706488"/>
            </a:xfrm>
            <a:solidFill>
              <a:schemeClr val="accent3"/>
            </a:solidFill>
          </p:grpSpPr>
          <p:pic>
            <p:nvPicPr>
              <p:cNvPr id="15" name="Kuva 14" descr="Talo tasaisella täytöllä">
                <a:extLst>
                  <a:ext uri="{FF2B5EF4-FFF2-40B4-BE49-F238E27FC236}">
                    <a16:creationId xmlns:a16="http://schemas.microsoft.com/office/drawing/2014/main" id="{487137E6-7CB0-3558-B352-9FDD480FC0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33934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Kuva 15" descr="Talo tasaisella täytöllä">
                <a:extLst>
                  <a:ext uri="{FF2B5EF4-FFF2-40B4-BE49-F238E27FC236}">
                    <a16:creationId xmlns:a16="http://schemas.microsoft.com/office/drawing/2014/main" id="{CFDC1435-CD21-5FD2-99F3-7D6FB84471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965799" y="159303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Kuva 16" descr="Talo tasaisella täytöllä">
                <a:extLst>
                  <a:ext uri="{FF2B5EF4-FFF2-40B4-BE49-F238E27FC236}">
                    <a16:creationId xmlns:a16="http://schemas.microsoft.com/office/drawing/2014/main" id="{F97BCD3A-48C2-9B40-DAD3-55122842EB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508599" y="2385119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8" name="Kuva 17" descr="Talo tasaisella täytöllä">
                <a:extLst>
                  <a:ext uri="{FF2B5EF4-FFF2-40B4-BE49-F238E27FC236}">
                    <a16:creationId xmlns:a16="http://schemas.microsoft.com/office/drawing/2014/main" id="{90ABF9A6-B9F8-6AC1-F19A-F95B0EC95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440464" y="2385119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8" name="Ryhmä 7">
              <a:extLst>
                <a:ext uri="{FF2B5EF4-FFF2-40B4-BE49-F238E27FC236}">
                  <a16:creationId xmlns:a16="http://schemas.microsoft.com/office/drawing/2014/main" id="{95328C41-359E-93A2-909A-F89CDC588D7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38675" y="1021960"/>
              <a:ext cx="1316728" cy="1028783"/>
              <a:chOff x="9129372" y="1406569"/>
              <a:chExt cx="2196256" cy="1715974"/>
            </a:xfrm>
            <a:solidFill>
              <a:schemeClr val="accent2"/>
            </a:solidFill>
          </p:grpSpPr>
          <p:pic>
            <p:nvPicPr>
              <p:cNvPr id="13" name="Kuva 12" descr="Rakennus työntekijä mies tasaisella täytöllä">
                <a:extLst>
                  <a:ext uri="{FF2B5EF4-FFF2-40B4-BE49-F238E27FC236}">
                    <a16:creationId xmlns:a16="http://schemas.microsoft.com/office/drawing/2014/main" id="{C1B7D7AC-36F3-E5B6-376E-4E956C6DD1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768408" y="1565323"/>
                <a:ext cx="1557220" cy="1557220"/>
              </a:xfrm>
              <a:prstGeom prst="rect">
                <a:avLst/>
              </a:prstGeom>
            </p:spPr>
          </p:pic>
          <p:pic>
            <p:nvPicPr>
              <p:cNvPr id="14" name="Kuva 13" descr="Talo tasaisella täytöllä">
                <a:extLst>
                  <a:ext uri="{FF2B5EF4-FFF2-40B4-BE49-F238E27FC236}">
                    <a16:creationId xmlns:a16="http://schemas.microsoft.com/office/drawing/2014/main" id="{7BF4BA93-3B81-9263-8070-79A7056A7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9129372" y="1406569"/>
                <a:ext cx="1143092" cy="1143092"/>
              </a:xfrm>
              <a:prstGeom prst="rect">
                <a:avLst/>
              </a:prstGeom>
            </p:spPr>
          </p:pic>
        </p:grpSp>
        <p:grpSp>
          <p:nvGrpSpPr>
            <p:cNvPr id="9" name="Ryhmä 8">
              <a:extLst>
                <a:ext uri="{FF2B5EF4-FFF2-40B4-BE49-F238E27FC236}">
                  <a16:creationId xmlns:a16="http://schemas.microsoft.com/office/drawing/2014/main" id="{155D8B2C-64AB-568B-6703-5C8120050F5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7557" y="1025307"/>
              <a:ext cx="1350203" cy="857319"/>
              <a:chOff x="9653013" y="1658953"/>
              <a:chExt cx="1800270" cy="1143092"/>
            </a:xfrm>
          </p:grpSpPr>
          <p:pic>
            <p:nvPicPr>
              <p:cNvPr id="11" name="Kuva 10" descr="Perhe ja tyttö tasaisella täytöllä">
                <a:extLst>
                  <a:ext uri="{FF2B5EF4-FFF2-40B4-BE49-F238E27FC236}">
                    <a16:creationId xmlns:a16="http://schemas.microsoft.com/office/drawing/2014/main" id="{D0ED30A3-770D-4506-F48D-989887529A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0767483" y="2009508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2" name="Kuva 11" descr="Talo tasaisella täytöllä">
                <a:extLst>
                  <a:ext uri="{FF2B5EF4-FFF2-40B4-BE49-F238E27FC236}">
                    <a16:creationId xmlns:a16="http://schemas.microsoft.com/office/drawing/2014/main" id="{33F4259A-3BEC-634D-C520-1A809F68E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9653013" y="1658953"/>
                <a:ext cx="1143092" cy="1143092"/>
              </a:xfrm>
              <a:prstGeom prst="rect">
                <a:avLst/>
              </a:prstGeom>
            </p:spPr>
          </p:pic>
        </p:grpSp>
      </p:grpSp>
      <p:sp>
        <p:nvSpPr>
          <p:cNvPr id="21" name="Tekstiruutu 20">
            <a:extLst>
              <a:ext uri="{FF2B5EF4-FFF2-40B4-BE49-F238E27FC236}">
                <a16:creationId xmlns:a16="http://schemas.microsoft.com/office/drawing/2014/main" id="{3B26E8CC-9702-995E-F0EF-294AA6509710}"/>
              </a:ext>
            </a:extLst>
          </p:cNvPr>
          <p:cNvSpPr txBox="1"/>
          <p:nvPr/>
        </p:nvSpPr>
        <p:spPr>
          <a:xfrm>
            <a:off x="8776685" y="5340259"/>
            <a:ext cx="108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>
              <a:defRPr sz="180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fi-FI" dirty="0">
                <a:solidFill>
                  <a:srgbClr val="0070C0"/>
                </a:solidFill>
              </a:rPr>
              <a:t>-4 %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E815C0B4-C658-CD45-6252-9B589305177B}"/>
              </a:ext>
            </a:extLst>
          </p:cNvPr>
          <p:cNvSpPr txBox="1"/>
          <p:nvPr/>
        </p:nvSpPr>
        <p:spPr>
          <a:xfrm>
            <a:off x="8870045" y="3913473"/>
            <a:ext cx="11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>
              <a:defRPr sz="180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fi-FI" dirty="0">
                <a:solidFill>
                  <a:srgbClr val="0070C0"/>
                </a:solidFill>
              </a:rPr>
              <a:t>-9 %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0A4E6E88-EF5F-8A93-CC68-530C08ED0E89}"/>
              </a:ext>
            </a:extLst>
          </p:cNvPr>
          <p:cNvSpPr txBox="1"/>
          <p:nvPr/>
        </p:nvSpPr>
        <p:spPr>
          <a:xfrm>
            <a:off x="10054323" y="4565052"/>
            <a:ext cx="2146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>
                <a:latin typeface="+mn-lt"/>
              </a:rPr>
              <a:t>Huom</a:t>
            </a:r>
            <a:r>
              <a:rPr lang="fi-FI" sz="1600" dirty="0">
                <a:latin typeface="+mn-lt"/>
              </a:rPr>
              <a:t>! Muutos-% viimeisen neljänneksen aikana</a:t>
            </a:r>
          </a:p>
        </p:txBody>
      </p:sp>
    </p:spTree>
    <p:extLst>
      <p:ext uri="{BB962C8B-B14F-4D97-AF65-F5344CB8AC3E}">
        <p14:creationId xmlns:p14="http://schemas.microsoft.com/office/powerpoint/2010/main" val="354729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F9892138-641D-49D9-B981-44D6F2E20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1531" y="2556507"/>
            <a:ext cx="9265029" cy="1744985"/>
          </a:xfrm>
        </p:spPr>
        <p:txBody>
          <a:bodyPr/>
          <a:lstStyle/>
          <a:p>
            <a:br>
              <a:rPr lang="fi-FI" sz="3200" dirty="0"/>
            </a:br>
            <a:r>
              <a:rPr lang="fi-FI" sz="2400" b="0" dirty="0">
                <a:solidFill>
                  <a:schemeClr val="tx2"/>
                </a:solidFill>
              </a:rPr>
              <a:t>Pientaloteollisuus PTT ry</a:t>
            </a:r>
          </a:p>
          <a:p>
            <a:r>
              <a:rPr lang="fi-FI" sz="2400" b="0" dirty="0">
                <a:solidFill>
                  <a:schemeClr val="tx2"/>
                </a:solidFill>
              </a:rPr>
              <a:t>Kimmo Rautiainen</a:t>
            </a:r>
            <a:endParaRPr lang="fi-FI" sz="2400" dirty="0">
              <a:solidFill>
                <a:schemeClr val="tx2"/>
              </a:solidFill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94A827E-39EE-432D-ACAE-6E7ACA83C4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2400" b="0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kimmo.rautiainen@rt.fi</a:t>
            </a:r>
            <a:r>
              <a:rPr lang="fi-FI" sz="2400" b="0" dirty="0">
                <a:solidFill>
                  <a:schemeClr val="bg1"/>
                </a:solidFill>
              </a:rPr>
              <a:t> 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98FC827-0B75-4FBA-A57F-5B3E41414A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sz="2400" b="0" dirty="0"/>
              <a:t>p. 0400 381 444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D7D5C71-12C4-B233-B433-BD5C5C8F8D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71531" y="2461389"/>
            <a:ext cx="3181733" cy="792162"/>
          </a:xfrm>
        </p:spPr>
        <p:txBody>
          <a:bodyPr/>
          <a:lstStyle/>
          <a:p>
            <a:r>
              <a:rPr lang="fi-FI" sz="3200" kern="1200" baseline="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Lisätietoja: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525654"/>
      </p:ext>
    </p:extLst>
  </p:cSld>
  <p:clrMapOvr>
    <a:masterClrMapping/>
  </p:clrMapOvr>
</p:sld>
</file>

<file path=ppt/theme/theme1.xml><?xml version="1.0" encoding="utf-8"?>
<a:theme xmlns:a="http://schemas.openxmlformats.org/drawingml/2006/main" name="PTT_powerpointpohja_calibri">
  <a:themeElements>
    <a:clrScheme name="PTT uusi">
      <a:dk1>
        <a:srgbClr val="000000"/>
      </a:dk1>
      <a:lt1>
        <a:srgbClr val="FFFFFF"/>
      </a:lt1>
      <a:dk2>
        <a:srgbClr val="8CC83C"/>
      </a:dk2>
      <a:lt2>
        <a:srgbClr val="777777"/>
      </a:lt2>
      <a:accent1>
        <a:srgbClr val="8CC83C"/>
      </a:accent1>
      <a:accent2>
        <a:srgbClr val="EC6135"/>
      </a:accent2>
      <a:accent3>
        <a:srgbClr val="F0BA33"/>
      </a:accent3>
      <a:accent4>
        <a:srgbClr val="38B7B5"/>
      </a:accent4>
      <a:accent5>
        <a:srgbClr val="1D82C4"/>
      </a:accent5>
      <a:accent6>
        <a:srgbClr val="6955A0"/>
      </a:accent6>
      <a:hlink>
        <a:srgbClr val="004ACB"/>
      </a:hlink>
      <a:folHlink>
        <a:srgbClr val="004ACB"/>
      </a:folHlink>
    </a:clrScheme>
    <a:fontScheme name="PT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FA7EB2E5-62A1-4588-89E4-480D16AAE48B}" vid="{1CFA66FC-9624-4C3D-895E-4CDA67AEAC65}"/>
    </a:ext>
  </a:extLst>
</a:theme>
</file>

<file path=ppt/theme/theme2.xml><?xml version="1.0" encoding="utf-8"?>
<a:theme xmlns:a="http://schemas.openxmlformats.org/drawingml/2006/main" name="1_PTT_powerpointpohja_calibri">
  <a:themeElements>
    <a:clrScheme name="PTT uusi">
      <a:dk1>
        <a:srgbClr val="000000"/>
      </a:dk1>
      <a:lt1>
        <a:srgbClr val="FFFFFF"/>
      </a:lt1>
      <a:dk2>
        <a:srgbClr val="8CC83C"/>
      </a:dk2>
      <a:lt2>
        <a:srgbClr val="777777"/>
      </a:lt2>
      <a:accent1>
        <a:srgbClr val="8CC83C"/>
      </a:accent1>
      <a:accent2>
        <a:srgbClr val="EC6135"/>
      </a:accent2>
      <a:accent3>
        <a:srgbClr val="F0BA33"/>
      </a:accent3>
      <a:accent4>
        <a:srgbClr val="38B7B5"/>
      </a:accent4>
      <a:accent5>
        <a:srgbClr val="1D82C4"/>
      </a:accent5>
      <a:accent6>
        <a:srgbClr val="6955A0"/>
      </a:accent6>
      <a:hlink>
        <a:srgbClr val="004ACB"/>
      </a:hlink>
      <a:folHlink>
        <a:srgbClr val="004ACB"/>
      </a:folHlink>
    </a:clrScheme>
    <a:fontScheme name="PT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FA7EB2E5-62A1-4588-89E4-480D16AAE48B}" vid="{1CFA66FC-9624-4C3D-895E-4CDA67AEAC65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9DC93027BA44E873F1BF819963FF7" ma:contentTypeVersion="20" ma:contentTypeDescription="Create a new document." ma:contentTypeScope="" ma:versionID="2f1329600206f9e8bf63e64ee5b10a4c">
  <xsd:schema xmlns:xsd="http://www.w3.org/2001/XMLSchema" xmlns:xs="http://www.w3.org/2001/XMLSchema" xmlns:p="http://schemas.microsoft.com/office/2006/metadata/properties" xmlns:ns1="http://schemas.microsoft.com/sharepoint/v3" xmlns:ns2="5f512218-310a-4763-af54-26d27431d60a" xmlns:ns3="ec1ba8db-a862-4396-a8af-2ebc9411c522" targetNamespace="http://schemas.microsoft.com/office/2006/metadata/properties" ma:root="true" ma:fieldsID="fd129d632405cc4c7e735e06d64bf091" ns1:_="" ns2:_="" ns3:_="">
    <xsd:import namespace="http://schemas.microsoft.com/sharepoint/v3"/>
    <xsd:import namespace="5f512218-310a-4763-af54-26d27431d60a"/>
    <xsd:import namespace="ec1ba8db-a862-4396-a8af-2ebc9411c5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12218-310a-4763-af54-26d27431d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b0897a-976a-40fc-9eb3-43b30155ff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ba8db-a862-4396-a8af-2ebc9411c52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cadeb9a-3919-45c9-9db1-a6c0e16b7d49}" ma:internalName="TaxCatchAll" ma:showField="CatchAllData" ma:web="ec1ba8db-a862-4396-a8af-2ebc9411c5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f512218-310a-4763-af54-26d27431d60a">
      <Terms xmlns="http://schemas.microsoft.com/office/infopath/2007/PartnerControls"/>
    </lcf76f155ced4ddcb4097134ff3c332f>
    <_ip_UnifiedCompliancePolicyProperties xmlns="http://schemas.microsoft.com/sharepoint/v3" xsi:nil="true"/>
    <TaxCatchAll xmlns="ec1ba8db-a862-4396-a8af-2ebc9411c522" xsi:nil="true"/>
  </documentManagement>
</p:properties>
</file>

<file path=customXml/itemProps1.xml><?xml version="1.0" encoding="utf-8"?>
<ds:datastoreItem xmlns:ds="http://schemas.openxmlformats.org/officeDocument/2006/customXml" ds:itemID="{04CA2DC5-9FA0-4C57-BC90-969D8BE59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f512218-310a-4763-af54-26d27431d60a"/>
    <ds:schemaRef ds:uri="ec1ba8db-a862-4396-a8af-2ebc9411c5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150976-63C1-4394-ABC7-4F2004D869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200C30-2454-4610-9093-47242649E5EB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5f512218-310a-4763-af54-26d27431d60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ec1ba8db-a862-4396-a8af-2ebc9411c52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PTT_powerpointpohja_laaja</Template>
  <TotalTime>8036</TotalTime>
  <Words>494</Words>
  <Application>Microsoft Office PowerPoint</Application>
  <PresentationFormat>Laajakuva</PresentationFormat>
  <Paragraphs>130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ReykjavikOne OT AGauge</vt:lpstr>
      <vt:lpstr>Wingdings</vt:lpstr>
      <vt:lpstr>PTT_powerpointpohja_calibri</vt:lpstr>
      <vt:lpstr>1_PTT_powerpointpohja_calibri</vt:lpstr>
      <vt:lpstr>Pientaloteollisuus PTT:n suhdannekatsaus 2Q2024</vt:lpstr>
      <vt:lpstr>Määritelmiä</vt:lpstr>
      <vt:lpstr>2Q2024 pähkinänkuoressa </vt:lpstr>
      <vt:lpstr>PTT:n jäsenyritysten avainluvut  </vt:lpstr>
      <vt:lpstr>Suhdanneodotukset 2Q2024:n jälkeen</vt:lpstr>
      <vt:lpstr>Omakoti- ja paritalojen kumulatiivinen myynti (kpl) </vt:lpstr>
      <vt:lpstr>Omakoti- ja paritalojen toimitukset kumulatiivisesti (kpl) </vt:lpstr>
      <vt:lpstr>Omakoti- ja paritalojen tilauskanta </vt:lpstr>
      <vt:lpstr>Lisätietoja:</vt:lpstr>
    </vt:vector>
  </TitlesOfParts>
  <Company>EK liittoyhteiso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Tuomola Jenni</dc:creator>
  <cp:lastModifiedBy>Rautiainen Kimmo</cp:lastModifiedBy>
  <cp:revision>37</cp:revision>
  <cp:lastPrinted>2024-04-11T05:28:25Z</cp:lastPrinted>
  <dcterms:created xsi:type="dcterms:W3CDTF">2021-03-25T08:47:47Z</dcterms:created>
  <dcterms:modified xsi:type="dcterms:W3CDTF">2024-07-17T12:43:54Z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0x0101003E39DC93027BA44E873F1BF819963FF7</vt:lpwstr>
  </property>
  <property fmtid="{D5CDD505-2E9C-101B-9397-08002B2CF9AE}" pid="3" name="MediaServiceImageTags">
    <vt:lpwstr/>
  </property>
  <property fmtid="{D5CDD505-2E9C-101B-9397-08002B2CF9AE}" pid="4" name="Order">
    <vt:r8>2636100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